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306" r:id="rId4"/>
    <p:sldId id="300" r:id="rId5"/>
    <p:sldId id="304" r:id="rId6"/>
    <p:sldId id="269" r:id="rId7"/>
    <p:sldId id="303" r:id="rId8"/>
    <p:sldId id="297" r:id="rId9"/>
    <p:sldId id="301" r:id="rId10"/>
    <p:sldId id="298" r:id="rId11"/>
    <p:sldId id="305" r:id="rId12"/>
    <p:sldId id="307" r:id="rId13"/>
    <p:sldId id="308" r:id="rId14"/>
    <p:sldId id="30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D371"/>
    <a:srgbClr val="8FBF7B"/>
    <a:srgbClr val="003333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749"/>
    <p:restoredTop sz="84718"/>
  </p:normalViewPr>
  <p:slideViewPr>
    <p:cSldViewPr snapToGrid="0" snapToObjects="1">
      <p:cViewPr varScale="1">
        <p:scale>
          <a:sx n="182" d="100"/>
          <a:sy n="182" d="100"/>
        </p:scale>
        <p:origin x="9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6835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show this slide to a room. It is the file's cover. Start on the iceberg. Rule one of the whole choreography is slow down: the model only works at about half the pace it wants to run 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65EC1-E707-4361-8D35-6F4E64BE6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7D744A-E3E7-8E68-7C7B-D0D142B4F1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858A0F-7C98-A40D-B268-E875734DC5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Very few get to resolve. And I am picking that word carefully. Commitment is easy to claim. I commit to things all the time that I half-do. Resolve is when you do it on the day you do not feel like it. [Then the rail.] Where would you say most of your experiences sit? ... And what would it mean for you if you were nines and tens? [Expect four to six. That is what makes them good clients.]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129F2-F50D-8F23-5897-452CCD6C36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5639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DA37F-B97C-B5B1-F32E-5BC4BB78A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A4F4F8-D96F-E6FE-7FAB-607DFAB29A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F6B6FC-E563-577F-99CB-A71ABAEC42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Stakeholder</a:t>
            </a:r>
          </a:p>
          <a:p>
            <a:r>
              <a:rPr lang="en-US" dirty="0"/>
              <a:t>Comms</a:t>
            </a:r>
          </a:p>
          <a:p>
            <a:r>
              <a:rPr lang="en-US" dirty="0"/>
              <a:t>Incentives</a:t>
            </a:r>
          </a:p>
          <a:p>
            <a:r>
              <a:rPr lang="en-US" dirty="0"/>
              <a:t>KPIs</a:t>
            </a:r>
          </a:p>
          <a:p>
            <a:r>
              <a:rPr lang="en-US" dirty="0"/>
              <a:t>WIIFT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BD1FB-1FBD-309E-0756-908928503E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5896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E7ED5-2571-8FCA-AE54-5ABB530140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357258-D55A-AC7F-5F9B-BD79977779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EB933E-4FEB-76D9-A6F5-CC4AC212D4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AE9120-478C-70A3-4DCF-00280F52A5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2769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A33A2-FB94-B47E-B590-CAFB03BDD4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C094CE-1251-4CAD-5D8C-5975C05222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A29D74-BC34-D859-BFFF-E92B7B61FE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018A5-9CC7-2947-678E-2FF037E1B83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8566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D2038-E737-A9E4-6E11-2CCFAB97B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915DC3-F6F4-83D0-E7AA-58361A291C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E9D7FE-22DC-F624-8977-CF5E289037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E93DFF-00E5-2F0D-B305-1932A3E94BF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023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Stakeholder</a:t>
            </a:r>
          </a:p>
          <a:p>
            <a:r>
              <a:rPr lang="en-US" dirty="0"/>
              <a:t>Comms</a:t>
            </a:r>
          </a:p>
          <a:p>
            <a:r>
              <a:rPr lang="en-US" dirty="0"/>
              <a:t>Incentives</a:t>
            </a:r>
          </a:p>
          <a:p>
            <a:r>
              <a:rPr lang="en-US" dirty="0"/>
              <a:t>KPIs</a:t>
            </a:r>
          </a:p>
          <a:p>
            <a:r>
              <a:rPr lang="en-US" dirty="0"/>
              <a:t>WIIFT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330DB-D4E2-4C94-B279-27F72C926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03DB4B-B4B7-1820-83F2-8A31CDA81D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15E8839-6F74-46BA-56A8-9A71E8FE56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EF2934-A3FC-1DCA-2A07-5998996F2C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0803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2687D3-C21C-DCBB-3DDF-5FC8BBEA9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763576-298D-67A3-10C6-28F4AFF19C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7C1D9E-838A-465C-AA2B-03896C9DC6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9E81E-F60A-CEE2-B1D7-42B8C5ED6E1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437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53D4B-4202-18BB-FB01-857E6090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65C092-58C6-2EA3-8143-F5D14790AC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E87888-7D85-D75B-61BD-6321242A7D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Stakeholder</a:t>
            </a:r>
          </a:p>
          <a:p>
            <a:r>
              <a:rPr lang="en-US" dirty="0"/>
              <a:t>Comms</a:t>
            </a:r>
          </a:p>
          <a:p>
            <a:r>
              <a:rPr lang="en-US" dirty="0"/>
              <a:t>Incentives</a:t>
            </a:r>
          </a:p>
          <a:p>
            <a:r>
              <a:rPr lang="en-US" dirty="0"/>
              <a:t>KPIs</a:t>
            </a:r>
          </a:p>
          <a:p>
            <a:r>
              <a:rPr lang="en-US" dirty="0"/>
              <a:t>WIIFT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228C6-3F87-2C98-D494-D0DE201FF4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2780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DA4CC-DEB2-DF66-FF15-7EAC3DAFC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7B26D4-71AE-39BD-B8FC-F97E674288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6AE92A-E7F9-BDF7-89DE-45F20DC39B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Stakeholder</a:t>
            </a:r>
          </a:p>
          <a:p>
            <a:r>
              <a:rPr lang="en-US" dirty="0"/>
              <a:t>Comms</a:t>
            </a:r>
          </a:p>
          <a:p>
            <a:r>
              <a:rPr lang="en-US" dirty="0"/>
              <a:t>Incentives</a:t>
            </a:r>
          </a:p>
          <a:p>
            <a:r>
              <a:rPr lang="en-US" dirty="0"/>
              <a:t>KPIs</a:t>
            </a:r>
          </a:p>
          <a:p>
            <a:r>
              <a:rPr lang="en-US" dirty="0"/>
              <a:t>WIIFT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A008F-8FF2-F351-CB85-A4D116FC27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135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A0554-FBF3-A2F2-B0AB-1A4EE06AF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A17304-0268-DD5D-BE7A-0121D730C9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4DB728-E011-3B98-2638-51B09FB824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Very few get to resolve. And I am picking that word carefully. Commitment is easy to claim. I commit to things all the time that I half-do. Resolve is when you do it on the day you do not feel like it. [Then the rail.] Where would you say most of your experiences sit? ... And what would it mean for you if you were nines and tens? [Expect four to six. That is what makes them good clients.]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30D253-D452-3542-17DF-A4C9D079EE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580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654F1-69AF-4367-52CA-C38392A74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2A7940-3C2C-CFAF-7424-409CF5C26B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23262C-9823-21B8-790D-D9FD65F079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Stakeholder</a:t>
            </a:r>
          </a:p>
          <a:p>
            <a:r>
              <a:rPr lang="en-US" dirty="0"/>
              <a:t>Comms</a:t>
            </a:r>
          </a:p>
          <a:p>
            <a:r>
              <a:rPr lang="en-US" dirty="0"/>
              <a:t>Incentives</a:t>
            </a:r>
          </a:p>
          <a:p>
            <a:r>
              <a:rPr lang="en-US" dirty="0"/>
              <a:t>KPIs</a:t>
            </a:r>
          </a:p>
          <a:p>
            <a:r>
              <a:rPr lang="en-US" dirty="0"/>
              <a:t>WIIFT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C86E0-8584-A4A6-5307-82B75A05E4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403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hyperlink" Target="https://commercialexcellenceconsortium.com/masterclas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608442" y="5932749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80" b="1" dirty="0">
                <a:solidFill>
                  <a:schemeClr val="bg1">
                    <a:lumMod val="9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From managing change to leading rapid adaptation.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BD75DA-CACE-CF42-DE4A-17A617B7FD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  <p:pic>
        <p:nvPicPr>
          <p:cNvPr id="7" name="Google Shape;3733;p80" descr="A drawing of a building&#10;&#10;Description automatically generated">
            <a:extLst>
              <a:ext uri="{FF2B5EF4-FFF2-40B4-BE49-F238E27FC236}">
                <a16:creationId xmlns:a16="http://schemas.microsoft.com/office/drawing/2014/main" id="{07CEB360-0EB6-A0D7-9978-D2AEC43DAFD4}"/>
              </a:ext>
            </a:extLst>
          </p:cNvPr>
          <p:cNvPicPr preferRelativeResize="0"/>
          <p:nvPr/>
        </p:nvPicPr>
        <p:blipFill rotWithShape="1">
          <a:blip r:embed="rId4">
            <a:alphaModFix amt="20000"/>
          </a:blip>
          <a:srcRect l="18716" t="34691" r="10558" b="22700"/>
          <a:stretch/>
        </p:blipFill>
        <p:spPr>
          <a:xfrm rot="16200000">
            <a:off x="6854628" y="1539133"/>
            <a:ext cx="6857998" cy="37797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 0"/>
          <p:cNvSpPr/>
          <p:nvPr/>
        </p:nvSpPr>
        <p:spPr>
          <a:xfrm>
            <a:off x="544855" y="1942311"/>
            <a:ext cx="11366483" cy="2812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0240"/>
              </a:lnSpc>
              <a:buNone/>
            </a:pPr>
            <a:r>
              <a:rPr lang="en-US" sz="7200" b="1" spc="600" dirty="0">
                <a:solidFill>
                  <a:srgbClr val="F9D37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ACCELERATING </a:t>
            </a:r>
          </a:p>
          <a:p>
            <a:pPr marL="0" indent="0">
              <a:lnSpc>
                <a:spcPts val="10240"/>
              </a:lnSpc>
              <a:buNone/>
            </a:pPr>
            <a:r>
              <a:rPr lang="en-US" sz="7200" b="1" spc="600" dirty="0">
                <a:solidFill>
                  <a:srgbClr val="F9D37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TRANSFORMATION</a:t>
            </a:r>
            <a:endParaRPr lang="en-US" sz="7200" spc="600" dirty="0">
              <a:solidFill>
                <a:srgbClr val="F9D37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8" name="Google Shape;4137;p80">
            <a:extLst>
              <a:ext uri="{FF2B5EF4-FFF2-40B4-BE49-F238E27FC236}">
                <a16:creationId xmlns:a16="http://schemas.microsoft.com/office/drawing/2014/main" id="{1789AE81-3489-9112-EF08-C8CE882F2410}"/>
              </a:ext>
            </a:extLst>
          </p:cNvPr>
          <p:cNvSpPr txBox="1"/>
          <p:nvPr/>
        </p:nvSpPr>
        <p:spPr>
          <a:xfrm>
            <a:off x="419641" y="443979"/>
            <a:ext cx="5541321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EXECUTIVE ROUNDTABLE</a:t>
            </a:r>
            <a:endParaRPr lang="en-US" sz="200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9" name="Google Shape;4137;p80">
            <a:extLst>
              <a:ext uri="{FF2B5EF4-FFF2-40B4-BE49-F238E27FC236}">
                <a16:creationId xmlns:a16="http://schemas.microsoft.com/office/drawing/2014/main" id="{349A0571-629F-13C5-E2E8-5FE6A2238339}"/>
              </a:ext>
            </a:extLst>
          </p:cNvPr>
          <p:cNvSpPr txBox="1"/>
          <p:nvPr/>
        </p:nvSpPr>
        <p:spPr>
          <a:xfrm>
            <a:off x="431214" y="925251"/>
            <a:ext cx="6559895" cy="231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1300" dirty="0">
                <a:solidFill>
                  <a:schemeClr val="bg1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Helvetica Neue"/>
              </a:rPr>
              <a:t>Hosted by:  </a:t>
            </a:r>
            <a:r>
              <a:rPr lang="en-US" sz="13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The Commercial Excellence Consortium</a:t>
            </a:r>
            <a:r>
              <a:rPr lang="en-US" sz="1300" b="1" baseline="30000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TM</a:t>
            </a:r>
            <a:endParaRPr lang="en-US" sz="1300" b="1" baseline="30000" dirty="0">
              <a:solidFill>
                <a:schemeClr val="bg1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0CAA31-0CBC-382A-199F-C86BF5CE0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3733;p80" descr="A drawing of a building&#10;&#10;Description automatically generated">
            <a:extLst>
              <a:ext uri="{FF2B5EF4-FFF2-40B4-BE49-F238E27FC236}">
                <a16:creationId xmlns:a16="http://schemas.microsoft.com/office/drawing/2014/main" id="{05026A5E-60AB-4B1D-299A-4B5BF86033BF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 l="18716" t="34691" r="10558" b="22700"/>
          <a:stretch/>
        </p:blipFill>
        <p:spPr>
          <a:xfrm rot="16200000">
            <a:off x="6854628" y="1539133"/>
            <a:ext cx="6857998" cy="37797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5">
            <a:extLst>
              <a:ext uri="{FF2B5EF4-FFF2-40B4-BE49-F238E27FC236}">
                <a16:creationId xmlns:a16="http://schemas.microsoft.com/office/drawing/2014/main" id="{620AB427-D27C-3B28-EB7B-41980096F313}"/>
              </a:ext>
            </a:extLst>
          </p:cNvPr>
          <p:cNvSpPr/>
          <p:nvPr/>
        </p:nvSpPr>
        <p:spPr>
          <a:xfrm>
            <a:off x="0" y="1776561"/>
            <a:ext cx="1219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9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How can we convert our </a:t>
            </a:r>
            <a:r>
              <a:rPr lang="en-US" sz="2590" b="1" dirty="0">
                <a:solidFill>
                  <a:srgbClr val="F9D37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efforts into new business</a:t>
            </a:r>
            <a:r>
              <a:rPr lang="en-US" sz="259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?</a:t>
            </a:r>
            <a:endParaRPr lang="en-US" sz="2590" dirty="0">
              <a:solidFill>
                <a:schemeClr val="bg1"/>
              </a:solidFill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B1F101FC-210D-3CB2-E5C7-F9E03201C8D5}"/>
              </a:ext>
            </a:extLst>
          </p:cNvPr>
          <p:cNvSpPr/>
          <p:nvPr/>
        </p:nvSpPr>
        <p:spPr>
          <a:xfrm>
            <a:off x="672389" y="3059332"/>
            <a:ext cx="2567864" cy="914400"/>
          </a:xfrm>
          <a:prstGeom prst="roundRect">
            <a:avLst>
              <a:gd name="adj" fmla="val 12000"/>
            </a:avLst>
          </a:prstGeom>
          <a:solidFill>
            <a:srgbClr val="F065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4A95147F-CBF4-8E2E-6BD1-40BEB37585AA}"/>
              </a:ext>
            </a:extLst>
          </p:cNvPr>
          <p:cNvSpPr/>
          <p:nvPr/>
        </p:nvSpPr>
        <p:spPr>
          <a:xfrm>
            <a:off x="809549" y="3059332"/>
            <a:ext cx="22935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Chronically Underperform</a:t>
            </a:r>
            <a:endParaRPr lang="en-US" sz="20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5AE1DCA2-6C22-090E-D15F-56E59CBEBDD4}"/>
              </a:ext>
            </a:extLst>
          </p:cNvPr>
          <p:cNvSpPr/>
          <p:nvPr/>
        </p:nvSpPr>
        <p:spPr>
          <a:xfrm>
            <a:off x="3441421" y="3059332"/>
            <a:ext cx="2567864" cy="914400"/>
          </a:xfrm>
          <a:prstGeom prst="roundRect">
            <a:avLst>
              <a:gd name="adj" fmla="val 12000"/>
            </a:avLst>
          </a:prstGeom>
          <a:solidFill>
            <a:srgbClr val="F59B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9CDC5A46-3A0B-39CF-FF3B-A9ECB0A698EF}"/>
              </a:ext>
            </a:extLst>
          </p:cNvPr>
          <p:cNvSpPr/>
          <p:nvPr/>
        </p:nvSpPr>
        <p:spPr>
          <a:xfrm>
            <a:off x="3578581" y="3059332"/>
            <a:ext cx="22935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Updating Guidance</a:t>
            </a:r>
            <a:endParaRPr lang="en-US" sz="20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AFDC2DB2-E216-EDFB-C668-EA5A6C0F82FC}"/>
              </a:ext>
            </a:extLst>
          </p:cNvPr>
          <p:cNvSpPr/>
          <p:nvPr/>
        </p:nvSpPr>
        <p:spPr>
          <a:xfrm>
            <a:off x="6210453" y="3059332"/>
            <a:ext cx="2567864" cy="914400"/>
          </a:xfrm>
          <a:prstGeom prst="roundRect">
            <a:avLst>
              <a:gd name="adj" fmla="val 12000"/>
            </a:avLst>
          </a:prstGeom>
          <a:solidFill>
            <a:srgbClr val="F9D37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0F98BD4B-B7C3-0126-EA1E-FD8ABD90D07E}"/>
              </a:ext>
            </a:extLst>
          </p:cNvPr>
          <p:cNvSpPr/>
          <p:nvPr/>
        </p:nvSpPr>
        <p:spPr>
          <a:xfrm>
            <a:off x="6347613" y="3059332"/>
            <a:ext cx="22935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Consistently Overachieve</a:t>
            </a:r>
            <a:endParaRPr lang="en-US" sz="20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D3222E32-311E-3A01-D37A-EAE8967E81AB}"/>
              </a:ext>
            </a:extLst>
          </p:cNvPr>
          <p:cNvSpPr/>
          <p:nvPr/>
        </p:nvSpPr>
        <p:spPr>
          <a:xfrm>
            <a:off x="8979484" y="3059332"/>
            <a:ext cx="2567864" cy="914400"/>
          </a:xfrm>
          <a:prstGeom prst="roundRect">
            <a:avLst>
              <a:gd name="adj" fmla="val 12000"/>
            </a:avLst>
          </a:prstGeom>
          <a:solidFill>
            <a:srgbClr val="8FBE7B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0E73BB50-382B-32E5-7046-AE9F66EFABC1}"/>
              </a:ext>
            </a:extLst>
          </p:cNvPr>
          <p:cNvSpPr/>
          <p:nvPr/>
        </p:nvSpPr>
        <p:spPr>
          <a:xfrm>
            <a:off x="9116644" y="3059332"/>
            <a:ext cx="22935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Hypergrowth</a:t>
            </a:r>
            <a:endParaRPr lang="en-US" sz="200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817F3E56-F04F-7B4B-BD58-6CBFF3E3BA0B}"/>
              </a:ext>
            </a:extLst>
          </p:cNvPr>
          <p:cNvSpPr/>
          <p:nvPr/>
        </p:nvSpPr>
        <p:spPr>
          <a:xfrm>
            <a:off x="658368" y="4864608"/>
            <a:ext cx="10874959" cy="0"/>
          </a:xfrm>
          <a:prstGeom prst="line">
            <a:avLst/>
          </a:prstGeom>
          <a:noFill/>
          <a:ln w="9525">
            <a:solidFill>
              <a:srgbClr val="E4E6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7AA6181A-2F49-92D3-7BE0-A47725A972EE}"/>
              </a:ext>
            </a:extLst>
          </p:cNvPr>
          <p:cNvSpPr/>
          <p:nvPr/>
        </p:nvSpPr>
        <p:spPr>
          <a:xfrm>
            <a:off x="927796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1</a:t>
            </a:r>
            <a:endParaRPr lang="en-US" sz="171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FFE8AEC8-202E-E2FA-7743-F0A01B7EE862}"/>
              </a:ext>
            </a:extLst>
          </p:cNvPr>
          <p:cNvSpPr/>
          <p:nvPr/>
        </p:nvSpPr>
        <p:spPr>
          <a:xfrm>
            <a:off x="2015292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2</a:t>
            </a:r>
            <a:endParaRPr lang="en-US" sz="171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D0F39F9B-C5FE-5C92-FE6B-2DF5414F1ADC}"/>
              </a:ext>
            </a:extLst>
          </p:cNvPr>
          <p:cNvSpPr/>
          <p:nvPr/>
        </p:nvSpPr>
        <p:spPr>
          <a:xfrm>
            <a:off x="3102788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3</a:t>
            </a:r>
            <a:endParaRPr lang="en-US" sz="171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8784254A-F5CB-4E26-2218-EF28029D7B42}"/>
              </a:ext>
            </a:extLst>
          </p:cNvPr>
          <p:cNvSpPr/>
          <p:nvPr/>
        </p:nvSpPr>
        <p:spPr>
          <a:xfrm>
            <a:off x="4190284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4</a:t>
            </a:r>
            <a:endParaRPr lang="en-US" sz="171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75F6FE19-0692-B8B6-9F6B-4E529E736DBB}"/>
              </a:ext>
            </a:extLst>
          </p:cNvPr>
          <p:cNvSpPr/>
          <p:nvPr/>
        </p:nvSpPr>
        <p:spPr>
          <a:xfrm>
            <a:off x="5277780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5</a:t>
            </a:r>
            <a:endParaRPr lang="en-US" sz="171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997EA992-7ECC-2D45-33B2-42C8574EF611}"/>
              </a:ext>
            </a:extLst>
          </p:cNvPr>
          <p:cNvSpPr/>
          <p:nvPr/>
        </p:nvSpPr>
        <p:spPr>
          <a:xfrm>
            <a:off x="6365276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6</a:t>
            </a:r>
            <a:endParaRPr lang="en-US" sz="171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9004A79D-ED31-A634-649E-64C53AC36702}"/>
              </a:ext>
            </a:extLst>
          </p:cNvPr>
          <p:cNvSpPr/>
          <p:nvPr/>
        </p:nvSpPr>
        <p:spPr>
          <a:xfrm>
            <a:off x="7452771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7</a:t>
            </a:r>
            <a:endParaRPr lang="en-US" sz="171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01834750-7E64-5D97-5594-F254CF767BE4}"/>
              </a:ext>
            </a:extLst>
          </p:cNvPr>
          <p:cNvSpPr/>
          <p:nvPr/>
        </p:nvSpPr>
        <p:spPr>
          <a:xfrm>
            <a:off x="8540267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8</a:t>
            </a:r>
            <a:endParaRPr lang="en-US" sz="171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F3793639-2619-4FFF-CDE7-96BFCAE355BD}"/>
              </a:ext>
            </a:extLst>
          </p:cNvPr>
          <p:cNvSpPr/>
          <p:nvPr/>
        </p:nvSpPr>
        <p:spPr>
          <a:xfrm>
            <a:off x="9627763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9</a:t>
            </a:r>
            <a:endParaRPr lang="en-US" sz="171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2314B5E2-B5BF-0C60-1490-2AB5B1323ED6}"/>
              </a:ext>
            </a:extLst>
          </p:cNvPr>
          <p:cNvSpPr/>
          <p:nvPr/>
        </p:nvSpPr>
        <p:spPr>
          <a:xfrm>
            <a:off x="10715259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10</a:t>
            </a:r>
            <a:endParaRPr lang="en-US" sz="171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156B0D79-5820-4DF9-9627-4CB17A1BE418}"/>
              </a:ext>
            </a:extLst>
          </p:cNvPr>
          <p:cNvSpPr/>
          <p:nvPr/>
        </p:nvSpPr>
        <p:spPr>
          <a:xfrm>
            <a:off x="658367" y="5755485"/>
            <a:ext cx="1087495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80" b="1" dirty="0">
                <a:solidFill>
                  <a:srgbClr val="FFFFFF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On a scale from 1 to 10, where would you say you are at?</a:t>
            </a:r>
            <a:endParaRPr lang="en-US" sz="1880" dirty="0"/>
          </a:p>
        </p:txBody>
      </p:sp>
      <p:sp>
        <p:nvSpPr>
          <p:cNvPr id="28" name="Google Shape;4137;p80">
            <a:extLst>
              <a:ext uri="{FF2B5EF4-FFF2-40B4-BE49-F238E27FC236}">
                <a16:creationId xmlns:a16="http://schemas.microsoft.com/office/drawing/2014/main" id="{0F043546-67A2-EEAF-B954-B3B852C8D2EE}"/>
              </a:ext>
            </a:extLst>
          </p:cNvPr>
          <p:cNvSpPr txBox="1"/>
          <p:nvPr/>
        </p:nvSpPr>
        <p:spPr>
          <a:xfrm>
            <a:off x="419641" y="443979"/>
            <a:ext cx="9687620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Outcome #3 – Realized Growth Potential</a:t>
            </a:r>
            <a:endParaRPr lang="en-US" sz="200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8FDDEB-0A5D-638E-CAA6-2A506AB0E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814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55D349-D436-70C6-02E3-EBB23D761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DA1855-1E97-4B91-50B2-BDDC5FB38B16}"/>
              </a:ext>
            </a:extLst>
          </p:cNvPr>
          <p:cNvSpPr/>
          <p:nvPr/>
        </p:nvSpPr>
        <p:spPr>
          <a:xfrm>
            <a:off x="0" y="0"/>
            <a:ext cx="12192000" cy="2727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E0396B83-BAFC-A9BF-4BD4-D1C5D9318574}"/>
              </a:ext>
            </a:extLst>
          </p:cNvPr>
          <p:cNvSpPr/>
          <p:nvPr/>
        </p:nvSpPr>
        <p:spPr>
          <a:xfrm>
            <a:off x="1463040" y="1492993"/>
            <a:ext cx="9235440" cy="5257800"/>
          </a:xfrm>
          <a:custGeom>
            <a:avLst/>
            <a:gdLst>
              <a:gd name="csX0" fmla="*/ 0 w 9235440"/>
              <a:gd name="csY0" fmla="*/ 5257800 h 5257800"/>
              <a:gd name="csX1" fmla="*/ 4617720 w 9235440"/>
              <a:gd name="csY1" fmla="*/ 0 h 5257800"/>
              <a:gd name="csX2" fmla="*/ 9235440 w 9235440"/>
              <a:gd name="csY2" fmla="*/ 5257800 h 5257800"/>
              <a:gd name="csX3" fmla="*/ 0 w 9235440"/>
              <a:gd name="csY3" fmla="*/ 5257800 h 5257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9235440" h="5257800" fill="none" extrusionOk="0">
                <a:moveTo>
                  <a:pt x="0" y="5257800"/>
                </a:moveTo>
                <a:cubicBezTo>
                  <a:pt x="2131718" y="2800005"/>
                  <a:pt x="3241213" y="1336241"/>
                  <a:pt x="4617720" y="0"/>
                </a:cubicBezTo>
                <a:cubicBezTo>
                  <a:pt x="6625578" y="2211112"/>
                  <a:pt x="8472986" y="4367218"/>
                  <a:pt x="9235440" y="5257800"/>
                </a:cubicBezTo>
                <a:cubicBezTo>
                  <a:pt x="7466447" y="5345439"/>
                  <a:pt x="925710" y="5185121"/>
                  <a:pt x="0" y="5257800"/>
                </a:cubicBezTo>
                <a:close/>
              </a:path>
              <a:path w="9235440" h="5257800" stroke="0" extrusionOk="0">
                <a:moveTo>
                  <a:pt x="0" y="5257800"/>
                </a:moveTo>
                <a:cubicBezTo>
                  <a:pt x="2004109" y="3155689"/>
                  <a:pt x="3025904" y="1988269"/>
                  <a:pt x="4617720" y="0"/>
                </a:cubicBezTo>
                <a:cubicBezTo>
                  <a:pt x="6397472" y="2227820"/>
                  <a:pt x="7989597" y="3710531"/>
                  <a:pt x="9235440" y="5257800"/>
                </a:cubicBezTo>
                <a:cubicBezTo>
                  <a:pt x="4748391" y="5392400"/>
                  <a:pt x="4605962" y="5100604"/>
                  <a:pt x="0" y="5257800"/>
                </a:cubicBezTo>
                <a:close/>
              </a:path>
            </a:pathLst>
          </a:custGeom>
          <a:gradFill>
            <a:gsLst>
              <a:gs pos="6000">
                <a:schemeClr val="bg1">
                  <a:lumMod val="97000"/>
                  <a:lumOff val="3000"/>
                  <a:alpha val="88011"/>
                </a:schemeClr>
              </a:gs>
              <a:gs pos="49000">
                <a:schemeClr val="accent1">
                  <a:lumMod val="45000"/>
                  <a:lumOff val="55000"/>
                  <a:alpha val="63990"/>
                </a:schemeClr>
              </a:gs>
              <a:gs pos="82000">
                <a:srgbClr val="112F34"/>
              </a:gs>
              <a:gs pos="100000">
                <a:srgbClr val="003333"/>
              </a:gs>
            </a:gsLst>
            <a:lin ang="5400000" scaled="1"/>
          </a:gradFill>
          <a:ln w="6350">
            <a:noFill/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endParaRPr lang="en-US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E08420BA-6AE5-B1A7-1BFC-4897CCBC766E}"/>
              </a:ext>
            </a:extLst>
          </p:cNvPr>
          <p:cNvSpPr/>
          <p:nvPr/>
        </p:nvSpPr>
        <p:spPr>
          <a:xfrm>
            <a:off x="4904965" y="2037985"/>
            <a:ext cx="2340864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140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Change</a:t>
            </a:r>
          </a:p>
          <a:p>
            <a:pPr marL="0" indent="0" algn="ctr">
              <a:buNone/>
            </a:pPr>
            <a:r>
              <a:rPr lang="en-US" sz="1400" b="1" kern="0" spc="140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Management</a:t>
            </a:r>
          </a:p>
        </p:txBody>
      </p:sp>
      <p:sp>
        <p:nvSpPr>
          <p:cNvPr id="10" name="Google Shape;4137;p80">
            <a:extLst>
              <a:ext uri="{FF2B5EF4-FFF2-40B4-BE49-F238E27FC236}">
                <a16:creationId xmlns:a16="http://schemas.microsoft.com/office/drawing/2014/main" id="{932DA20F-2954-DC4C-EFCD-D40821C6B517}"/>
              </a:ext>
            </a:extLst>
          </p:cNvPr>
          <p:cNvSpPr txBox="1"/>
          <p:nvPr/>
        </p:nvSpPr>
        <p:spPr>
          <a:xfrm>
            <a:off x="0" y="443979"/>
            <a:ext cx="12191999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rgbClr val="003333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“Change Management” </a:t>
            </a:r>
            <a:r>
              <a:rPr lang="en-US" sz="2800" dirty="0">
                <a:solidFill>
                  <a:srgbClr val="00333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Helvetica Neue"/>
              </a:rPr>
              <a:t>is the tip of the iceberg</a:t>
            </a:r>
            <a:endParaRPr lang="en-US" sz="200" dirty="0">
              <a:solidFill>
                <a:srgbClr val="003333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6352743F-8FDF-5D92-D90C-7F9110729826}"/>
              </a:ext>
            </a:extLst>
          </p:cNvPr>
          <p:cNvSpPr/>
          <p:nvPr/>
        </p:nvSpPr>
        <p:spPr>
          <a:xfrm>
            <a:off x="1059442" y="2752658"/>
            <a:ext cx="10342179" cy="12612"/>
          </a:xfrm>
          <a:prstGeom prst="line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90045B8B-8212-53CB-80A2-0856051E7113}"/>
              </a:ext>
            </a:extLst>
          </p:cNvPr>
          <p:cNvSpPr/>
          <p:nvPr/>
        </p:nvSpPr>
        <p:spPr>
          <a:xfrm>
            <a:off x="1059442" y="4683408"/>
            <a:ext cx="10342179" cy="12612"/>
          </a:xfrm>
          <a:prstGeom prst="line">
            <a:avLst/>
          </a:prstGeom>
          <a:noFill/>
          <a:ln w="57150">
            <a:solidFill>
              <a:srgbClr val="8FBF7B"/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3021C6-29BE-1912-0D33-05E2B675EC16}"/>
              </a:ext>
            </a:extLst>
          </p:cNvPr>
          <p:cNvSpPr txBox="1"/>
          <p:nvPr/>
        </p:nvSpPr>
        <p:spPr>
          <a:xfrm>
            <a:off x="9147781" y="1566783"/>
            <a:ext cx="1902269" cy="587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Shallow</a:t>
            </a:r>
          </a:p>
        </p:txBody>
      </p:sp>
      <p:sp>
        <p:nvSpPr>
          <p:cNvPr id="16" name="Up Arrow 15">
            <a:extLst>
              <a:ext uri="{FF2B5EF4-FFF2-40B4-BE49-F238E27FC236}">
                <a16:creationId xmlns:a16="http://schemas.microsoft.com/office/drawing/2014/main" id="{C20F17C4-826B-8322-021B-E6DA70A4A467}"/>
              </a:ext>
            </a:extLst>
          </p:cNvPr>
          <p:cNvSpPr/>
          <p:nvPr/>
        </p:nvSpPr>
        <p:spPr>
          <a:xfrm>
            <a:off x="11173651" y="1563619"/>
            <a:ext cx="201798" cy="693683"/>
          </a:xfrm>
          <a:prstGeom prst="up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9D371"/>
              </a:solidFill>
            </a:endParaRPr>
          </a:p>
        </p:txBody>
      </p:sp>
      <p:sp>
        <p:nvSpPr>
          <p:cNvPr id="17" name="Up Arrow 16">
            <a:extLst>
              <a:ext uri="{FF2B5EF4-FFF2-40B4-BE49-F238E27FC236}">
                <a16:creationId xmlns:a16="http://schemas.microsoft.com/office/drawing/2014/main" id="{D156E7C7-7BEC-BB8E-C49D-77DD677E3682}"/>
              </a:ext>
            </a:extLst>
          </p:cNvPr>
          <p:cNvSpPr/>
          <p:nvPr/>
        </p:nvSpPr>
        <p:spPr>
          <a:xfrm rot="10800000">
            <a:off x="11174597" y="3108959"/>
            <a:ext cx="201798" cy="1311685"/>
          </a:xfrm>
          <a:prstGeom prst="upArrow">
            <a:avLst/>
          </a:prstGeom>
          <a:solidFill>
            <a:srgbClr val="8FBF7B"/>
          </a:solidFill>
          <a:ln>
            <a:solidFill>
              <a:srgbClr val="8FBF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FBF7B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99E5CF-CEC5-75A3-8C82-5B94F8C059EB}"/>
              </a:ext>
            </a:extLst>
          </p:cNvPr>
          <p:cNvSpPr txBox="1"/>
          <p:nvPr/>
        </p:nvSpPr>
        <p:spPr>
          <a:xfrm>
            <a:off x="9559786" y="3411768"/>
            <a:ext cx="1169174" cy="587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8FBF7B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Deep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C14740F-C5A9-0718-D3AC-7781264D7C0E}"/>
              </a:ext>
            </a:extLst>
          </p:cNvPr>
          <p:cNvSpPr txBox="1"/>
          <p:nvPr/>
        </p:nvSpPr>
        <p:spPr>
          <a:xfrm>
            <a:off x="1059442" y="1327053"/>
            <a:ext cx="1984471" cy="1059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Stakeholder mgmt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Communications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Incentives &amp; KPIs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05B66F-CF72-3DD5-3291-0D0E57C2B515}"/>
              </a:ext>
            </a:extLst>
          </p:cNvPr>
          <p:cNvSpPr txBox="1"/>
          <p:nvPr/>
        </p:nvSpPr>
        <p:spPr>
          <a:xfrm>
            <a:off x="3111119" y="1327053"/>
            <a:ext cx="2123996" cy="1059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Training Programs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Software Rollouts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ADKAR Model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47BA4B0-B4AE-554C-378A-688036536A92}"/>
              </a:ext>
            </a:extLst>
          </p:cNvPr>
          <p:cNvCxnSpPr>
            <a:cxnSpLocks/>
          </p:cNvCxnSpPr>
          <p:nvPr/>
        </p:nvCxnSpPr>
        <p:spPr>
          <a:xfrm>
            <a:off x="4997789" y="1975383"/>
            <a:ext cx="403280" cy="130777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A7A5B40-C5C1-CC3B-4FC2-97EC19ACF31D}"/>
              </a:ext>
            </a:extLst>
          </p:cNvPr>
          <p:cNvCxnSpPr>
            <a:cxnSpLocks/>
          </p:cNvCxnSpPr>
          <p:nvPr/>
        </p:nvCxnSpPr>
        <p:spPr>
          <a:xfrm flipH="1">
            <a:off x="7245829" y="1975383"/>
            <a:ext cx="1584064" cy="281919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E94EEF17-36EE-1FB5-981E-58EBE3918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2F9D27-A43B-0BB3-23FB-DA35B42F5A39}"/>
              </a:ext>
            </a:extLst>
          </p:cNvPr>
          <p:cNvSpPr txBox="1"/>
          <p:nvPr/>
        </p:nvSpPr>
        <p:spPr>
          <a:xfrm>
            <a:off x="4818134" y="3093003"/>
            <a:ext cx="3012556" cy="13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Get People Moving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Build In-House Capability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Generate Topline Growth</a:t>
            </a:r>
          </a:p>
        </p:txBody>
      </p:sp>
      <p:sp>
        <p:nvSpPr>
          <p:cNvPr id="3" name="Text 6">
            <a:extLst>
              <a:ext uri="{FF2B5EF4-FFF2-40B4-BE49-F238E27FC236}">
                <a16:creationId xmlns:a16="http://schemas.microsoft.com/office/drawing/2014/main" id="{05A85AF8-8F7D-D1EC-705D-23202CD9665A}"/>
              </a:ext>
            </a:extLst>
          </p:cNvPr>
          <p:cNvSpPr/>
          <p:nvPr/>
        </p:nvSpPr>
        <p:spPr>
          <a:xfrm>
            <a:off x="3127109" y="4924782"/>
            <a:ext cx="5898228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kern="0" spc="140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WIN AT WORK</a:t>
            </a:r>
          </a:p>
        </p:txBody>
      </p:sp>
    </p:spTree>
    <p:extLst>
      <p:ext uri="{BB962C8B-B14F-4D97-AF65-F5344CB8AC3E}">
        <p14:creationId xmlns:p14="http://schemas.microsoft.com/office/powerpoint/2010/main" val="33886579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6E7A18-B534-D104-FBF7-C782BCDA1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3733;p80" descr="A drawing of a building&#10;&#10;Description automatically generated">
            <a:extLst>
              <a:ext uri="{FF2B5EF4-FFF2-40B4-BE49-F238E27FC236}">
                <a16:creationId xmlns:a16="http://schemas.microsoft.com/office/drawing/2014/main" id="{EA6C9C12-8934-EF7E-6B8F-6DDAF32A14B3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 l="18716" t="34691" r="10558" b="22700"/>
          <a:stretch/>
        </p:blipFill>
        <p:spPr>
          <a:xfrm rot="16200000">
            <a:off x="6869035" y="1539135"/>
            <a:ext cx="6857998" cy="37797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5">
            <a:extLst>
              <a:ext uri="{FF2B5EF4-FFF2-40B4-BE49-F238E27FC236}">
                <a16:creationId xmlns:a16="http://schemas.microsoft.com/office/drawing/2014/main" id="{D601DEFF-5F06-4D01-DE29-D44BE8A6A82C}"/>
              </a:ext>
            </a:extLst>
          </p:cNvPr>
          <p:cNvSpPr/>
          <p:nvPr/>
        </p:nvSpPr>
        <p:spPr>
          <a:xfrm>
            <a:off x="0" y="1776561"/>
            <a:ext cx="1219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9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How can we build </a:t>
            </a:r>
            <a:r>
              <a:rPr lang="en-US" sz="2590" b="1" dirty="0">
                <a:solidFill>
                  <a:srgbClr val="F9D37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intrinsic motivation</a:t>
            </a:r>
            <a:r>
              <a:rPr lang="en-US" sz="259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, </a:t>
            </a:r>
            <a:r>
              <a:rPr lang="en-US" sz="2590" b="1" dirty="0">
                <a:solidFill>
                  <a:srgbClr val="F9D37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in-house capabilities </a:t>
            </a:r>
          </a:p>
          <a:p>
            <a:pPr marL="0" indent="0" algn="ctr">
              <a:buNone/>
            </a:pPr>
            <a:r>
              <a:rPr lang="en-US" sz="259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and </a:t>
            </a:r>
            <a:r>
              <a:rPr lang="en-US" sz="2590" b="1" dirty="0">
                <a:solidFill>
                  <a:srgbClr val="F9D37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adaptive capacity </a:t>
            </a:r>
            <a:r>
              <a:rPr lang="en-US" sz="259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to drive transformational growth?</a:t>
            </a:r>
            <a:endParaRPr lang="en-US" sz="2590" b="1" dirty="0">
              <a:solidFill>
                <a:schemeClr val="bg1"/>
              </a:solidFill>
            </a:endParaRPr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7B657C35-3CB2-7C4B-EC42-F7495E35D012}"/>
              </a:ext>
            </a:extLst>
          </p:cNvPr>
          <p:cNvSpPr/>
          <p:nvPr/>
        </p:nvSpPr>
        <p:spPr>
          <a:xfrm>
            <a:off x="698847" y="3393194"/>
            <a:ext cx="1728070" cy="2031919"/>
          </a:xfrm>
          <a:prstGeom prst="roundRect">
            <a:avLst>
              <a:gd name="adj" fmla="val 12000"/>
            </a:avLst>
          </a:prstGeom>
          <a:solidFill>
            <a:srgbClr val="8FBE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92ED7FC6-B505-D00A-8723-52B51EB9C083}"/>
              </a:ext>
            </a:extLst>
          </p:cNvPr>
          <p:cNvSpPr/>
          <p:nvPr/>
        </p:nvSpPr>
        <p:spPr>
          <a:xfrm>
            <a:off x="680340" y="3271267"/>
            <a:ext cx="1728070" cy="19709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8000"/>
              </a:lnSpc>
            </a:pPr>
            <a:r>
              <a:rPr lang="en-US" sz="880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A</a:t>
            </a:r>
          </a:p>
        </p:txBody>
      </p:sp>
      <p:sp>
        <p:nvSpPr>
          <p:cNvPr id="28" name="Google Shape;4137;p80">
            <a:extLst>
              <a:ext uri="{FF2B5EF4-FFF2-40B4-BE49-F238E27FC236}">
                <a16:creationId xmlns:a16="http://schemas.microsoft.com/office/drawing/2014/main" id="{09651D78-8F46-7015-97F0-AB7B32E24482}"/>
              </a:ext>
            </a:extLst>
          </p:cNvPr>
          <p:cNvSpPr txBox="1"/>
          <p:nvPr/>
        </p:nvSpPr>
        <p:spPr>
          <a:xfrm>
            <a:off x="419640" y="443979"/>
            <a:ext cx="11265135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AIRAS   Model – Co-Designed by ComEx Consortium in 2025-26</a:t>
            </a:r>
            <a:endParaRPr lang="en-US" sz="200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8B4048-1BD6-EF2D-4D7B-BD9377FEE045}"/>
              </a:ext>
            </a:extLst>
          </p:cNvPr>
          <p:cNvSpPr txBox="1"/>
          <p:nvPr/>
        </p:nvSpPr>
        <p:spPr>
          <a:xfrm>
            <a:off x="717354" y="4872008"/>
            <a:ext cx="1728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Align</a:t>
            </a:r>
          </a:p>
        </p:txBody>
      </p:sp>
      <p:sp>
        <p:nvSpPr>
          <p:cNvPr id="3" name="Shape 12">
            <a:extLst>
              <a:ext uri="{FF2B5EF4-FFF2-40B4-BE49-F238E27FC236}">
                <a16:creationId xmlns:a16="http://schemas.microsoft.com/office/drawing/2014/main" id="{386F0DCB-04DE-F727-08C4-A0DD153F5D5C}"/>
              </a:ext>
            </a:extLst>
          </p:cNvPr>
          <p:cNvSpPr/>
          <p:nvPr/>
        </p:nvSpPr>
        <p:spPr>
          <a:xfrm>
            <a:off x="2893062" y="3393194"/>
            <a:ext cx="1728070" cy="2031919"/>
          </a:xfrm>
          <a:prstGeom prst="roundRect">
            <a:avLst>
              <a:gd name="adj" fmla="val 12000"/>
            </a:avLst>
          </a:prstGeom>
          <a:solidFill>
            <a:srgbClr val="8FBE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4C5D03C6-D3C4-BE70-D561-9E918091C22D}"/>
              </a:ext>
            </a:extLst>
          </p:cNvPr>
          <p:cNvSpPr/>
          <p:nvPr/>
        </p:nvSpPr>
        <p:spPr>
          <a:xfrm>
            <a:off x="2874555" y="3271267"/>
            <a:ext cx="1728070" cy="19709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8000"/>
              </a:lnSpc>
            </a:pPr>
            <a:r>
              <a:rPr lang="en-US" sz="880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855D9A-1786-B1D3-AB83-32CF704C68CC}"/>
              </a:ext>
            </a:extLst>
          </p:cNvPr>
          <p:cNvSpPr txBox="1"/>
          <p:nvPr/>
        </p:nvSpPr>
        <p:spPr>
          <a:xfrm>
            <a:off x="2911569" y="4872008"/>
            <a:ext cx="1728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Inspire</a:t>
            </a:r>
          </a:p>
        </p:txBody>
      </p:sp>
      <p:sp>
        <p:nvSpPr>
          <p:cNvPr id="6" name="Shape 12">
            <a:extLst>
              <a:ext uri="{FF2B5EF4-FFF2-40B4-BE49-F238E27FC236}">
                <a16:creationId xmlns:a16="http://schemas.microsoft.com/office/drawing/2014/main" id="{8F82E121-4C2F-5455-E40A-158432A5C422}"/>
              </a:ext>
            </a:extLst>
          </p:cNvPr>
          <p:cNvSpPr/>
          <p:nvPr/>
        </p:nvSpPr>
        <p:spPr>
          <a:xfrm>
            <a:off x="5052525" y="3393194"/>
            <a:ext cx="1728070" cy="2031919"/>
          </a:xfrm>
          <a:prstGeom prst="roundRect">
            <a:avLst>
              <a:gd name="adj" fmla="val 12000"/>
            </a:avLst>
          </a:prstGeom>
          <a:solidFill>
            <a:srgbClr val="8FBE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130FBCC8-5192-83E5-C78C-D5CE1EC42B54}"/>
              </a:ext>
            </a:extLst>
          </p:cNvPr>
          <p:cNvSpPr/>
          <p:nvPr/>
        </p:nvSpPr>
        <p:spPr>
          <a:xfrm>
            <a:off x="5034018" y="3271267"/>
            <a:ext cx="1728070" cy="19709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8000"/>
              </a:lnSpc>
            </a:pPr>
            <a:r>
              <a:rPr lang="en-US" sz="880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E064A93-199F-5C11-6673-704D932A170C}"/>
              </a:ext>
            </a:extLst>
          </p:cNvPr>
          <p:cNvSpPr txBox="1"/>
          <p:nvPr/>
        </p:nvSpPr>
        <p:spPr>
          <a:xfrm>
            <a:off x="5071032" y="4872008"/>
            <a:ext cx="1728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Reflect</a:t>
            </a:r>
          </a:p>
        </p:txBody>
      </p:sp>
      <p:sp>
        <p:nvSpPr>
          <p:cNvPr id="32" name="Shape 12">
            <a:extLst>
              <a:ext uri="{FF2B5EF4-FFF2-40B4-BE49-F238E27FC236}">
                <a16:creationId xmlns:a16="http://schemas.microsoft.com/office/drawing/2014/main" id="{FB3708ED-0A81-C397-6992-F69DC37B189C}"/>
              </a:ext>
            </a:extLst>
          </p:cNvPr>
          <p:cNvSpPr/>
          <p:nvPr/>
        </p:nvSpPr>
        <p:spPr>
          <a:xfrm>
            <a:off x="7246740" y="3393194"/>
            <a:ext cx="1728070" cy="2031919"/>
          </a:xfrm>
          <a:prstGeom prst="roundRect">
            <a:avLst>
              <a:gd name="adj" fmla="val 12000"/>
            </a:avLst>
          </a:prstGeom>
          <a:solidFill>
            <a:srgbClr val="8FBE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id="{52863B0B-82D8-1DC8-FD04-99B783B866B3}"/>
              </a:ext>
            </a:extLst>
          </p:cNvPr>
          <p:cNvSpPr/>
          <p:nvPr/>
        </p:nvSpPr>
        <p:spPr>
          <a:xfrm>
            <a:off x="7228233" y="3271267"/>
            <a:ext cx="1728070" cy="19709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8000"/>
              </a:lnSpc>
            </a:pPr>
            <a:r>
              <a:rPr lang="en-US" sz="880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9D71F3E-2F75-FAB5-41C5-C2834EFD3322}"/>
              </a:ext>
            </a:extLst>
          </p:cNvPr>
          <p:cNvSpPr txBox="1"/>
          <p:nvPr/>
        </p:nvSpPr>
        <p:spPr>
          <a:xfrm>
            <a:off x="7265247" y="4872008"/>
            <a:ext cx="1728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Apply</a:t>
            </a:r>
          </a:p>
        </p:txBody>
      </p:sp>
      <p:sp>
        <p:nvSpPr>
          <p:cNvPr id="35" name="Shape 12">
            <a:extLst>
              <a:ext uri="{FF2B5EF4-FFF2-40B4-BE49-F238E27FC236}">
                <a16:creationId xmlns:a16="http://schemas.microsoft.com/office/drawing/2014/main" id="{187D06C8-1DC6-7C8A-9053-6D8B045484B4}"/>
              </a:ext>
            </a:extLst>
          </p:cNvPr>
          <p:cNvSpPr/>
          <p:nvPr/>
        </p:nvSpPr>
        <p:spPr>
          <a:xfrm>
            <a:off x="9459462" y="3393194"/>
            <a:ext cx="1728070" cy="2031919"/>
          </a:xfrm>
          <a:prstGeom prst="roundRect">
            <a:avLst>
              <a:gd name="adj" fmla="val 12000"/>
            </a:avLst>
          </a:prstGeom>
          <a:solidFill>
            <a:srgbClr val="8FBE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13">
            <a:extLst>
              <a:ext uri="{FF2B5EF4-FFF2-40B4-BE49-F238E27FC236}">
                <a16:creationId xmlns:a16="http://schemas.microsoft.com/office/drawing/2014/main" id="{53E0777C-0AD8-A8A0-2259-89172B305EA7}"/>
              </a:ext>
            </a:extLst>
          </p:cNvPr>
          <p:cNvSpPr/>
          <p:nvPr/>
        </p:nvSpPr>
        <p:spPr>
          <a:xfrm>
            <a:off x="9440955" y="3271267"/>
            <a:ext cx="1728070" cy="19709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8000"/>
              </a:lnSpc>
            </a:pPr>
            <a:r>
              <a:rPr lang="en-US" sz="880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1B57601-2573-7E1A-BC21-383B432D74F5}"/>
              </a:ext>
            </a:extLst>
          </p:cNvPr>
          <p:cNvSpPr txBox="1"/>
          <p:nvPr/>
        </p:nvSpPr>
        <p:spPr>
          <a:xfrm>
            <a:off x="9477969" y="4872008"/>
            <a:ext cx="1728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Scale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41D0CDE0-AB72-2C5A-9F04-516AAD8A39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C730052C-7FD0-96CB-E255-064915A2C40E}"/>
              </a:ext>
            </a:extLst>
          </p:cNvPr>
          <p:cNvSpPr txBox="1"/>
          <p:nvPr/>
        </p:nvSpPr>
        <p:spPr>
          <a:xfrm>
            <a:off x="1458854" y="381531"/>
            <a:ext cx="360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TM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0531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" grpId="0"/>
      <p:bldP spid="3" grpId="0" animBg="1"/>
      <p:bldP spid="4" grpId="0" animBg="1"/>
      <p:bldP spid="5" grpId="0"/>
      <p:bldP spid="6" grpId="0" animBg="1"/>
      <p:bldP spid="30" grpId="0" animBg="1"/>
      <p:bldP spid="31" grpId="0"/>
      <p:bldP spid="32" grpId="0" animBg="1"/>
      <p:bldP spid="33" grpId="0" animBg="1"/>
      <p:bldP spid="34" grpId="0"/>
      <p:bldP spid="35" grpId="0" animBg="1"/>
      <p:bldP spid="36" grpId="0" animBg="1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DC6AE2-3957-BF36-7F7E-F06C7EB4B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3733;p80" descr="A drawing of a building&#10;&#10;Description automatically generated">
            <a:extLst>
              <a:ext uri="{FF2B5EF4-FFF2-40B4-BE49-F238E27FC236}">
                <a16:creationId xmlns:a16="http://schemas.microsoft.com/office/drawing/2014/main" id="{405106FA-3AA5-C87A-6EE2-CC4C1B13B616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 l="18716" t="34691" r="10558" b="22700"/>
          <a:stretch/>
        </p:blipFill>
        <p:spPr>
          <a:xfrm rot="16200000">
            <a:off x="6869035" y="1539135"/>
            <a:ext cx="6857998" cy="377973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4137;p80">
            <a:extLst>
              <a:ext uri="{FF2B5EF4-FFF2-40B4-BE49-F238E27FC236}">
                <a16:creationId xmlns:a16="http://schemas.microsoft.com/office/drawing/2014/main" id="{E464026A-6446-2B28-8D23-828145E2DA4F}"/>
              </a:ext>
            </a:extLst>
          </p:cNvPr>
          <p:cNvSpPr txBox="1"/>
          <p:nvPr/>
        </p:nvSpPr>
        <p:spPr>
          <a:xfrm>
            <a:off x="419640" y="443979"/>
            <a:ext cx="11265135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Schedule a Private Briefing to discuss the Fellowship</a:t>
            </a:r>
            <a:endParaRPr lang="en-US" sz="200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FB83341-C64E-037F-2C4A-313C6AF25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7EEE0A1-E5DD-4D1C-16C4-8493415330AB}"/>
              </a:ext>
            </a:extLst>
          </p:cNvPr>
          <p:cNvSpPr txBox="1"/>
          <p:nvPr/>
        </p:nvSpPr>
        <p:spPr>
          <a:xfrm>
            <a:off x="4100" y="5416600"/>
            <a:ext cx="4812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9D37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https://calendly.com/</a:t>
            </a:r>
            <a:r>
              <a:rPr lang="en-US" b="1" dirty="0" err="1">
                <a:solidFill>
                  <a:srgbClr val="F9D37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jesse-hopps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61619A4-1340-68AA-FCAE-CBE559C412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640" y="1365407"/>
            <a:ext cx="4066610" cy="356886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2A64752-6D31-5D44-36C8-5E2DF767AC30}"/>
              </a:ext>
            </a:extLst>
          </p:cNvPr>
          <p:cNvSpPr txBox="1"/>
          <p:nvPr/>
        </p:nvSpPr>
        <p:spPr>
          <a:xfrm>
            <a:off x="5399785" y="1772959"/>
            <a:ext cx="556318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Go a level deeper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9D37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Invitation-only</a:t>
            </a:r>
            <a:r>
              <a:rPr lang="en-US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, investment required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20 </a:t>
            </a:r>
            <a:r>
              <a:rPr lang="en-US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top enterprises currently invited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Executive </a:t>
            </a:r>
            <a:r>
              <a:rPr lang="en-US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Council membership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solidFill>
                <a:schemeClr val="bg1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Work </a:t>
            </a:r>
            <a:r>
              <a:rPr lang="en-US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with us and Dr. Paul Stoltz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EC1FDF5-FDB8-F3D5-5072-F6AB8A545AB9}"/>
              </a:ext>
            </a:extLst>
          </p:cNvPr>
          <p:cNvSpPr txBox="1"/>
          <p:nvPr/>
        </p:nvSpPr>
        <p:spPr>
          <a:xfrm>
            <a:off x="9937038" y="397061"/>
            <a:ext cx="360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TM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86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F1204E-C45A-F240-258A-D8E66BE1D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3733;p80" descr="A drawing of a building&#10;&#10;Description automatically generated">
            <a:extLst>
              <a:ext uri="{FF2B5EF4-FFF2-40B4-BE49-F238E27FC236}">
                <a16:creationId xmlns:a16="http://schemas.microsoft.com/office/drawing/2014/main" id="{9FBD8628-4805-AC3A-3329-A30ED4273187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 l="18716" t="34691" r="10558" b="22700"/>
          <a:stretch/>
        </p:blipFill>
        <p:spPr>
          <a:xfrm rot="16200000">
            <a:off x="6869035" y="1539135"/>
            <a:ext cx="6857998" cy="37797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5">
            <a:extLst>
              <a:ext uri="{FF2B5EF4-FFF2-40B4-BE49-F238E27FC236}">
                <a16:creationId xmlns:a16="http://schemas.microsoft.com/office/drawing/2014/main" id="{63EA10EC-AE57-2069-D6A7-7E838F01BF5A}"/>
              </a:ext>
            </a:extLst>
          </p:cNvPr>
          <p:cNvSpPr/>
          <p:nvPr/>
        </p:nvSpPr>
        <p:spPr>
          <a:xfrm>
            <a:off x="-4100" y="1487088"/>
            <a:ext cx="12192000" cy="439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00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Watch the Masterclass video series:</a:t>
            </a:r>
          </a:p>
        </p:txBody>
      </p:sp>
      <p:sp>
        <p:nvSpPr>
          <p:cNvPr id="28" name="Google Shape;4137;p80">
            <a:extLst>
              <a:ext uri="{FF2B5EF4-FFF2-40B4-BE49-F238E27FC236}">
                <a16:creationId xmlns:a16="http://schemas.microsoft.com/office/drawing/2014/main" id="{08EED9EF-F5BC-7382-BDB9-31542C59EDE5}"/>
              </a:ext>
            </a:extLst>
          </p:cNvPr>
          <p:cNvSpPr txBox="1"/>
          <p:nvPr/>
        </p:nvSpPr>
        <p:spPr>
          <a:xfrm>
            <a:off x="419640" y="443979"/>
            <a:ext cx="11265135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Learn more about AIRAS  and the full TransformationOS </a:t>
            </a:r>
            <a:endParaRPr lang="en-US" sz="200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47C86F9-6663-6017-0E90-92E7318B5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C9A5172-A128-1F56-611F-0EA145ECA8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4566" y="2107476"/>
            <a:ext cx="3593289" cy="28899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157EDA-551D-44A7-010D-8F72D5657C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8970" y="2107476"/>
            <a:ext cx="3779732" cy="29005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6E16A1D-996D-85BA-5972-18E274585C13}"/>
              </a:ext>
            </a:extLst>
          </p:cNvPr>
          <p:cNvSpPr txBox="1"/>
          <p:nvPr/>
        </p:nvSpPr>
        <p:spPr>
          <a:xfrm>
            <a:off x="4100" y="5416600"/>
            <a:ext cx="1218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9D37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https://commercialexcellenceconsortium.com/masterclass</a:t>
            </a:r>
            <a:r>
              <a:rPr lang="en-US" b="1" dirty="0">
                <a:solidFill>
                  <a:srgbClr val="F9D37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 </a:t>
            </a:r>
          </a:p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4083B9-16D7-E25A-1566-876912B86DF1}"/>
              </a:ext>
            </a:extLst>
          </p:cNvPr>
          <p:cNvSpPr txBox="1"/>
          <p:nvPr/>
        </p:nvSpPr>
        <p:spPr>
          <a:xfrm>
            <a:off x="4816307" y="320868"/>
            <a:ext cx="360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TM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F316CC-696E-FE67-95A9-D5E187AEFCAB}"/>
              </a:ext>
            </a:extLst>
          </p:cNvPr>
          <p:cNvSpPr txBox="1"/>
          <p:nvPr/>
        </p:nvSpPr>
        <p:spPr>
          <a:xfrm>
            <a:off x="10601971" y="320867"/>
            <a:ext cx="360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TM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775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92D286-48F1-F912-3968-642BFF9EC1C0}"/>
              </a:ext>
            </a:extLst>
          </p:cNvPr>
          <p:cNvSpPr/>
          <p:nvPr/>
        </p:nvSpPr>
        <p:spPr>
          <a:xfrm>
            <a:off x="0" y="0"/>
            <a:ext cx="12192000" cy="2727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463040" y="1492993"/>
            <a:ext cx="9235440" cy="5257800"/>
          </a:xfrm>
          <a:custGeom>
            <a:avLst/>
            <a:gdLst>
              <a:gd name="csX0" fmla="*/ 0 w 9235440"/>
              <a:gd name="csY0" fmla="*/ 5257800 h 5257800"/>
              <a:gd name="csX1" fmla="*/ 4617720 w 9235440"/>
              <a:gd name="csY1" fmla="*/ 0 h 5257800"/>
              <a:gd name="csX2" fmla="*/ 9235440 w 9235440"/>
              <a:gd name="csY2" fmla="*/ 5257800 h 5257800"/>
              <a:gd name="csX3" fmla="*/ 0 w 9235440"/>
              <a:gd name="csY3" fmla="*/ 5257800 h 5257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9235440" h="5257800" fill="none" extrusionOk="0">
                <a:moveTo>
                  <a:pt x="0" y="5257800"/>
                </a:moveTo>
                <a:cubicBezTo>
                  <a:pt x="2131718" y="2800005"/>
                  <a:pt x="3241213" y="1336241"/>
                  <a:pt x="4617720" y="0"/>
                </a:cubicBezTo>
                <a:cubicBezTo>
                  <a:pt x="6625578" y="2211112"/>
                  <a:pt x="8472986" y="4367218"/>
                  <a:pt x="9235440" y="5257800"/>
                </a:cubicBezTo>
                <a:cubicBezTo>
                  <a:pt x="7466447" y="5345439"/>
                  <a:pt x="925710" y="5185121"/>
                  <a:pt x="0" y="5257800"/>
                </a:cubicBezTo>
                <a:close/>
              </a:path>
              <a:path w="9235440" h="5257800" stroke="0" extrusionOk="0">
                <a:moveTo>
                  <a:pt x="0" y="5257800"/>
                </a:moveTo>
                <a:cubicBezTo>
                  <a:pt x="2004109" y="3155689"/>
                  <a:pt x="3025904" y="1988269"/>
                  <a:pt x="4617720" y="0"/>
                </a:cubicBezTo>
                <a:cubicBezTo>
                  <a:pt x="6397472" y="2227820"/>
                  <a:pt x="7989597" y="3710531"/>
                  <a:pt x="9235440" y="5257800"/>
                </a:cubicBezTo>
                <a:cubicBezTo>
                  <a:pt x="4748391" y="5392400"/>
                  <a:pt x="4605962" y="5100604"/>
                  <a:pt x="0" y="5257800"/>
                </a:cubicBezTo>
                <a:close/>
              </a:path>
            </a:pathLst>
          </a:custGeom>
          <a:gradFill>
            <a:gsLst>
              <a:gs pos="6000">
                <a:schemeClr val="bg1">
                  <a:lumMod val="97000"/>
                  <a:lumOff val="3000"/>
                  <a:alpha val="88011"/>
                </a:schemeClr>
              </a:gs>
              <a:gs pos="49000">
                <a:schemeClr val="accent1">
                  <a:lumMod val="45000"/>
                  <a:lumOff val="55000"/>
                  <a:alpha val="63990"/>
                </a:schemeClr>
              </a:gs>
              <a:gs pos="82000">
                <a:srgbClr val="112F34"/>
              </a:gs>
              <a:gs pos="100000">
                <a:srgbClr val="003333"/>
              </a:gs>
            </a:gsLst>
            <a:lin ang="5400000" scaled="1"/>
          </a:gradFill>
          <a:ln w="6350">
            <a:noFill/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endParaRPr lang="en-US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904965" y="2037985"/>
            <a:ext cx="2340864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140" dirty="0">
                <a:solidFill>
                  <a:srgbClr val="003333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Change</a:t>
            </a:r>
          </a:p>
          <a:p>
            <a:pPr marL="0" indent="0" algn="ctr">
              <a:buNone/>
            </a:pPr>
            <a:r>
              <a:rPr lang="en-US" sz="1400" b="1" kern="0" spc="140" dirty="0">
                <a:solidFill>
                  <a:srgbClr val="003333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Management</a:t>
            </a:r>
          </a:p>
        </p:txBody>
      </p:sp>
      <p:sp>
        <p:nvSpPr>
          <p:cNvPr id="10" name="Google Shape;4137;p80">
            <a:extLst>
              <a:ext uri="{FF2B5EF4-FFF2-40B4-BE49-F238E27FC236}">
                <a16:creationId xmlns:a16="http://schemas.microsoft.com/office/drawing/2014/main" id="{92053273-6D87-0433-9F9F-DAC669AAE4D4}"/>
              </a:ext>
            </a:extLst>
          </p:cNvPr>
          <p:cNvSpPr txBox="1"/>
          <p:nvPr/>
        </p:nvSpPr>
        <p:spPr>
          <a:xfrm>
            <a:off x="0" y="443979"/>
            <a:ext cx="12191999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rgbClr val="003333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“Change Management” </a:t>
            </a:r>
            <a:r>
              <a:rPr lang="en-US" sz="2800" dirty="0">
                <a:solidFill>
                  <a:srgbClr val="00333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Helvetica Neue"/>
              </a:rPr>
              <a:t>is the tip of the iceberg</a:t>
            </a:r>
            <a:endParaRPr lang="en-US" sz="200" dirty="0">
              <a:solidFill>
                <a:srgbClr val="003333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FDB035EF-A55C-DC8B-41AF-933433B004A2}"/>
              </a:ext>
            </a:extLst>
          </p:cNvPr>
          <p:cNvSpPr/>
          <p:nvPr/>
        </p:nvSpPr>
        <p:spPr>
          <a:xfrm>
            <a:off x="1059442" y="2752658"/>
            <a:ext cx="10342179" cy="12612"/>
          </a:xfrm>
          <a:prstGeom prst="line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CCE8F0F1-0F51-277A-EE39-2C1F83A0E9F0}"/>
              </a:ext>
            </a:extLst>
          </p:cNvPr>
          <p:cNvSpPr/>
          <p:nvPr/>
        </p:nvSpPr>
        <p:spPr>
          <a:xfrm>
            <a:off x="1059442" y="4683408"/>
            <a:ext cx="10342179" cy="12612"/>
          </a:xfrm>
          <a:prstGeom prst="line">
            <a:avLst/>
          </a:prstGeom>
          <a:noFill/>
          <a:ln w="57150">
            <a:solidFill>
              <a:srgbClr val="8FBF7B"/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7E567B9-C7F0-9743-B2BE-7E49E0C3BA75}"/>
              </a:ext>
            </a:extLst>
          </p:cNvPr>
          <p:cNvSpPr txBox="1"/>
          <p:nvPr/>
        </p:nvSpPr>
        <p:spPr>
          <a:xfrm>
            <a:off x="9147781" y="1566783"/>
            <a:ext cx="1902269" cy="587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Shallow</a:t>
            </a:r>
          </a:p>
        </p:txBody>
      </p:sp>
      <p:sp>
        <p:nvSpPr>
          <p:cNvPr id="16" name="Up Arrow 15">
            <a:extLst>
              <a:ext uri="{FF2B5EF4-FFF2-40B4-BE49-F238E27FC236}">
                <a16:creationId xmlns:a16="http://schemas.microsoft.com/office/drawing/2014/main" id="{4A4781AC-C1DC-CC72-D79F-6679CE44E6DE}"/>
              </a:ext>
            </a:extLst>
          </p:cNvPr>
          <p:cNvSpPr/>
          <p:nvPr/>
        </p:nvSpPr>
        <p:spPr>
          <a:xfrm>
            <a:off x="11173651" y="1563619"/>
            <a:ext cx="201798" cy="693683"/>
          </a:xfrm>
          <a:prstGeom prst="up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9D371"/>
              </a:solidFill>
            </a:endParaRPr>
          </a:p>
        </p:txBody>
      </p:sp>
      <p:sp>
        <p:nvSpPr>
          <p:cNvPr id="17" name="Up Arrow 16">
            <a:extLst>
              <a:ext uri="{FF2B5EF4-FFF2-40B4-BE49-F238E27FC236}">
                <a16:creationId xmlns:a16="http://schemas.microsoft.com/office/drawing/2014/main" id="{9218B443-6AF8-EDBC-59CB-00C7FF476E60}"/>
              </a:ext>
            </a:extLst>
          </p:cNvPr>
          <p:cNvSpPr/>
          <p:nvPr/>
        </p:nvSpPr>
        <p:spPr>
          <a:xfrm rot="10800000">
            <a:off x="11174597" y="3108959"/>
            <a:ext cx="201798" cy="1311685"/>
          </a:xfrm>
          <a:prstGeom prst="upArrow">
            <a:avLst/>
          </a:prstGeom>
          <a:solidFill>
            <a:srgbClr val="8FBF7B"/>
          </a:solidFill>
          <a:ln>
            <a:solidFill>
              <a:srgbClr val="8FBF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FBF7B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82A8860-D034-0D57-F53F-1924149F6C77}"/>
              </a:ext>
            </a:extLst>
          </p:cNvPr>
          <p:cNvSpPr txBox="1"/>
          <p:nvPr/>
        </p:nvSpPr>
        <p:spPr>
          <a:xfrm>
            <a:off x="9559786" y="3411768"/>
            <a:ext cx="1169174" cy="587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8FBF7B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Deep</a:t>
            </a:r>
            <a:endParaRPr lang="en-US" sz="2400" b="1" dirty="0">
              <a:solidFill>
                <a:srgbClr val="8FBF7B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3EA300C-6B09-48E0-512B-C0C223EED8FE}"/>
              </a:ext>
            </a:extLst>
          </p:cNvPr>
          <p:cNvSpPr txBox="1"/>
          <p:nvPr/>
        </p:nvSpPr>
        <p:spPr>
          <a:xfrm>
            <a:off x="1059442" y="1327053"/>
            <a:ext cx="1984471" cy="1059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accent1">
                    <a:lumMod val="7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Stakeholder mgmt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accent1">
                    <a:lumMod val="7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Communications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accent1">
                    <a:lumMod val="7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Incentives &amp; KPIs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31B944A-CD72-A8BB-D6D8-ABBC27A5D2C9}"/>
              </a:ext>
            </a:extLst>
          </p:cNvPr>
          <p:cNvSpPr txBox="1"/>
          <p:nvPr/>
        </p:nvSpPr>
        <p:spPr>
          <a:xfrm>
            <a:off x="3111119" y="1327053"/>
            <a:ext cx="2123996" cy="1059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accent1">
                    <a:lumMod val="7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Training Programs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accent1">
                    <a:lumMod val="7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Software Rollouts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accent1">
                    <a:lumMod val="7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ADKAR   Model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536D8CB-17E5-0D37-E70B-28092CC976EA}"/>
              </a:ext>
            </a:extLst>
          </p:cNvPr>
          <p:cNvCxnSpPr>
            <a:cxnSpLocks/>
          </p:cNvCxnSpPr>
          <p:nvPr/>
        </p:nvCxnSpPr>
        <p:spPr>
          <a:xfrm>
            <a:off x="4997789" y="1975383"/>
            <a:ext cx="403280" cy="130777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7F97500-4217-80AF-B98B-2ED178FEE5ED}"/>
              </a:ext>
            </a:extLst>
          </p:cNvPr>
          <p:cNvCxnSpPr>
            <a:cxnSpLocks/>
          </p:cNvCxnSpPr>
          <p:nvPr/>
        </p:nvCxnSpPr>
        <p:spPr>
          <a:xfrm flipH="1">
            <a:off x="7245829" y="1975383"/>
            <a:ext cx="1584064" cy="281919"/>
          </a:xfrm>
          <a:prstGeom prst="straightConnector1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E062A1AF-9706-3BDB-9C2D-6B25D8A6A6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A7787375-C3EA-61AA-879E-85A3FA3A0029}"/>
              </a:ext>
            </a:extLst>
          </p:cNvPr>
          <p:cNvSpPr txBox="1"/>
          <p:nvPr/>
        </p:nvSpPr>
        <p:spPr>
          <a:xfrm>
            <a:off x="3871626" y="2088025"/>
            <a:ext cx="272832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b="1" dirty="0">
                <a:solidFill>
                  <a:schemeClr val="accent1">
                    <a:lumMod val="75000"/>
                  </a:schemeClr>
                </a:solidFill>
              </a:rPr>
              <a:t>TM</a:t>
            </a:r>
            <a:endParaRPr lang="en-US" sz="105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/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CE338F-1C18-4AB9-6E05-90BB84B83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3733;p80" descr="A drawing of a building&#10;&#10;Description automatically generated">
            <a:extLst>
              <a:ext uri="{FF2B5EF4-FFF2-40B4-BE49-F238E27FC236}">
                <a16:creationId xmlns:a16="http://schemas.microsoft.com/office/drawing/2014/main" id="{DFC62D7D-46B1-8019-F3CF-778820FAA1FE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 l="18716" t="34691" r="10558" b="22700"/>
          <a:stretch/>
        </p:blipFill>
        <p:spPr>
          <a:xfrm rot="16200000">
            <a:off x="6854628" y="1539133"/>
            <a:ext cx="6857998" cy="37797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5">
            <a:extLst>
              <a:ext uri="{FF2B5EF4-FFF2-40B4-BE49-F238E27FC236}">
                <a16:creationId xmlns:a16="http://schemas.microsoft.com/office/drawing/2014/main" id="{51AD1A6C-A660-8665-16A0-B464BB2016E9}"/>
              </a:ext>
            </a:extLst>
          </p:cNvPr>
          <p:cNvSpPr/>
          <p:nvPr/>
        </p:nvSpPr>
        <p:spPr>
          <a:xfrm>
            <a:off x="-43793" y="3139016"/>
            <a:ext cx="1219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40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Have you heard of ADKAR  ?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28" name="Google Shape;4137;p80">
            <a:extLst>
              <a:ext uri="{FF2B5EF4-FFF2-40B4-BE49-F238E27FC236}">
                <a16:creationId xmlns:a16="http://schemas.microsoft.com/office/drawing/2014/main" id="{B5CD650B-525C-41C1-D2EA-DA992EB98AA5}"/>
              </a:ext>
            </a:extLst>
          </p:cNvPr>
          <p:cNvSpPr txBox="1"/>
          <p:nvPr/>
        </p:nvSpPr>
        <p:spPr>
          <a:xfrm>
            <a:off x="419640" y="443979"/>
            <a:ext cx="11265135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LIGHTNING POLL (enter </a:t>
            </a:r>
            <a:r>
              <a:rPr lang="en-US" sz="2800" b="1" dirty="0">
                <a:solidFill>
                  <a:srgbClr val="F9D37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Yes</a:t>
            </a:r>
            <a:r>
              <a:rPr lang="en-US" sz="28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 or </a:t>
            </a:r>
            <a:r>
              <a:rPr lang="en-US" sz="2800" b="1" dirty="0">
                <a:solidFill>
                  <a:srgbClr val="F9D37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No</a:t>
            </a:r>
            <a:r>
              <a:rPr lang="en-US" sz="28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 into the chat)</a:t>
            </a:r>
            <a:endParaRPr lang="en-US" sz="200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DC6E636-9816-E4C2-627C-B44823274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6F9DBAF-9ECC-CA22-B9D9-D330D4812A41}"/>
              </a:ext>
            </a:extLst>
          </p:cNvPr>
          <p:cNvSpPr txBox="1"/>
          <p:nvPr/>
        </p:nvSpPr>
        <p:spPr>
          <a:xfrm>
            <a:off x="1598454" y="381531"/>
            <a:ext cx="360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TM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59C70-A73A-BF5C-FF7B-11DF1E0DDBF1}"/>
              </a:ext>
            </a:extLst>
          </p:cNvPr>
          <p:cNvSpPr txBox="1"/>
          <p:nvPr/>
        </p:nvSpPr>
        <p:spPr>
          <a:xfrm>
            <a:off x="9308161" y="3089265"/>
            <a:ext cx="360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TM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457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B62084-7CA4-1A1F-619A-22D6BBEED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3733;p80" descr="A drawing of a building&#10;&#10;Description automatically generated">
            <a:extLst>
              <a:ext uri="{FF2B5EF4-FFF2-40B4-BE49-F238E27FC236}">
                <a16:creationId xmlns:a16="http://schemas.microsoft.com/office/drawing/2014/main" id="{B11D7E20-512E-36A6-08AE-F8E3F2CD381C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 l="18716" t="34691" r="10558" b="22700"/>
          <a:stretch/>
        </p:blipFill>
        <p:spPr>
          <a:xfrm rot="16200000">
            <a:off x="6854628" y="1539133"/>
            <a:ext cx="6857998" cy="37797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5">
            <a:extLst>
              <a:ext uri="{FF2B5EF4-FFF2-40B4-BE49-F238E27FC236}">
                <a16:creationId xmlns:a16="http://schemas.microsoft.com/office/drawing/2014/main" id="{9A04979E-2C1C-0538-D54F-41630DC79CE1}"/>
              </a:ext>
            </a:extLst>
          </p:cNvPr>
          <p:cNvSpPr/>
          <p:nvPr/>
        </p:nvSpPr>
        <p:spPr>
          <a:xfrm>
            <a:off x="0" y="1776561"/>
            <a:ext cx="1219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9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What </a:t>
            </a:r>
            <a:r>
              <a:rPr lang="en-US" sz="2590" b="1" u="sng" dirty="0">
                <a:solidFill>
                  <a:srgbClr val="F9D37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must be true</a:t>
            </a:r>
            <a:r>
              <a:rPr lang="en-US" sz="2590" b="1" dirty="0">
                <a:solidFill>
                  <a:srgbClr val="F9D37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 </a:t>
            </a:r>
            <a:r>
              <a:rPr lang="en-US" sz="259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for a person to change?</a:t>
            </a:r>
            <a:endParaRPr lang="en-US" sz="2590" b="1" dirty="0">
              <a:solidFill>
                <a:schemeClr val="bg1"/>
              </a:solidFill>
            </a:endParaRPr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BBE9CE65-FC31-9D53-864F-EDA42215C0AB}"/>
              </a:ext>
            </a:extLst>
          </p:cNvPr>
          <p:cNvSpPr/>
          <p:nvPr/>
        </p:nvSpPr>
        <p:spPr>
          <a:xfrm>
            <a:off x="698847" y="3030227"/>
            <a:ext cx="1728070" cy="2031919"/>
          </a:xfrm>
          <a:prstGeom prst="roundRect">
            <a:avLst>
              <a:gd name="adj" fmla="val 12000"/>
            </a:avLst>
          </a:prstGeom>
          <a:solidFill>
            <a:srgbClr val="8FBE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C77D6C64-5C4C-C8D1-928F-FC60266314A6}"/>
              </a:ext>
            </a:extLst>
          </p:cNvPr>
          <p:cNvSpPr/>
          <p:nvPr/>
        </p:nvSpPr>
        <p:spPr>
          <a:xfrm>
            <a:off x="680340" y="2908300"/>
            <a:ext cx="1728070" cy="19709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8000"/>
              </a:lnSpc>
            </a:pPr>
            <a:r>
              <a:rPr lang="en-US" sz="880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A</a:t>
            </a:r>
          </a:p>
        </p:txBody>
      </p:sp>
      <p:sp>
        <p:nvSpPr>
          <p:cNvPr id="28" name="Google Shape;4137;p80">
            <a:extLst>
              <a:ext uri="{FF2B5EF4-FFF2-40B4-BE49-F238E27FC236}">
                <a16:creationId xmlns:a16="http://schemas.microsoft.com/office/drawing/2014/main" id="{AE9EEDEC-473B-A4AD-E38C-AC7AE7D1286A}"/>
              </a:ext>
            </a:extLst>
          </p:cNvPr>
          <p:cNvSpPr txBox="1"/>
          <p:nvPr/>
        </p:nvSpPr>
        <p:spPr>
          <a:xfrm>
            <a:off x="419640" y="443979"/>
            <a:ext cx="11265135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ADKAR   Model – Developed by Jeff Hiatt in 1996</a:t>
            </a:r>
            <a:endParaRPr lang="en-US" sz="200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DFD456-D144-4F7B-6766-BA1349FEEFB6}"/>
              </a:ext>
            </a:extLst>
          </p:cNvPr>
          <p:cNvSpPr txBox="1"/>
          <p:nvPr/>
        </p:nvSpPr>
        <p:spPr>
          <a:xfrm>
            <a:off x="717354" y="4509041"/>
            <a:ext cx="1728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Awareness</a:t>
            </a:r>
          </a:p>
        </p:txBody>
      </p:sp>
      <p:sp>
        <p:nvSpPr>
          <p:cNvPr id="3" name="Shape 12">
            <a:extLst>
              <a:ext uri="{FF2B5EF4-FFF2-40B4-BE49-F238E27FC236}">
                <a16:creationId xmlns:a16="http://schemas.microsoft.com/office/drawing/2014/main" id="{AC1F394C-ED44-4D3E-F7C2-BDEAA25344E9}"/>
              </a:ext>
            </a:extLst>
          </p:cNvPr>
          <p:cNvSpPr/>
          <p:nvPr/>
        </p:nvSpPr>
        <p:spPr>
          <a:xfrm>
            <a:off x="2893062" y="3030227"/>
            <a:ext cx="1728070" cy="2031919"/>
          </a:xfrm>
          <a:prstGeom prst="roundRect">
            <a:avLst>
              <a:gd name="adj" fmla="val 12000"/>
            </a:avLst>
          </a:prstGeom>
          <a:solidFill>
            <a:srgbClr val="8FBE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13">
            <a:extLst>
              <a:ext uri="{FF2B5EF4-FFF2-40B4-BE49-F238E27FC236}">
                <a16:creationId xmlns:a16="http://schemas.microsoft.com/office/drawing/2014/main" id="{90412641-FAFE-01EC-B675-62106165DAF6}"/>
              </a:ext>
            </a:extLst>
          </p:cNvPr>
          <p:cNvSpPr/>
          <p:nvPr/>
        </p:nvSpPr>
        <p:spPr>
          <a:xfrm>
            <a:off x="2874555" y="2908300"/>
            <a:ext cx="1728070" cy="19709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8000"/>
              </a:lnSpc>
            </a:pPr>
            <a:r>
              <a:rPr lang="en-US" sz="880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B9402A-B916-3962-323A-2334166EF003}"/>
              </a:ext>
            </a:extLst>
          </p:cNvPr>
          <p:cNvSpPr txBox="1"/>
          <p:nvPr/>
        </p:nvSpPr>
        <p:spPr>
          <a:xfrm>
            <a:off x="2911569" y="4509041"/>
            <a:ext cx="1728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Desire</a:t>
            </a:r>
          </a:p>
        </p:txBody>
      </p:sp>
      <p:sp>
        <p:nvSpPr>
          <p:cNvPr id="6" name="Shape 12">
            <a:extLst>
              <a:ext uri="{FF2B5EF4-FFF2-40B4-BE49-F238E27FC236}">
                <a16:creationId xmlns:a16="http://schemas.microsoft.com/office/drawing/2014/main" id="{89F096E6-9FBA-4C21-F1E7-8D7BF8D13FDF}"/>
              </a:ext>
            </a:extLst>
          </p:cNvPr>
          <p:cNvSpPr/>
          <p:nvPr/>
        </p:nvSpPr>
        <p:spPr>
          <a:xfrm>
            <a:off x="5052525" y="3030227"/>
            <a:ext cx="1728070" cy="2031919"/>
          </a:xfrm>
          <a:prstGeom prst="roundRect">
            <a:avLst>
              <a:gd name="adj" fmla="val 12000"/>
            </a:avLst>
          </a:prstGeom>
          <a:solidFill>
            <a:srgbClr val="8FBE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13">
            <a:extLst>
              <a:ext uri="{FF2B5EF4-FFF2-40B4-BE49-F238E27FC236}">
                <a16:creationId xmlns:a16="http://schemas.microsoft.com/office/drawing/2014/main" id="{22BF6AD8-F920-0F19-7125-2D139B31AB06}"/>
              </a:ext>
            </a:extLst>
          </p:cNvPr>
          <p:cNvSpPr/>
          <p:nvPr/>
        </p:nvSpPr>
        <p:spPr>
          <a:xfrm>
            <a:off x="5034018" y="2908300"/>
            <a:ext cx="1728070" cy="19709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8000"/>
              </a:lnSpc>
            </a:pPr>
            <a:r>
              <a:rPr lang="en-US" sz="880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K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15055C1-BCB8-7DEC-8F2F-F5590C5AFFD1}"/>
              </a:ext>
            </a:extLst>
          </p:cNvPr>
          <p:cNvSpPr txBox="1"/>
          <p:nvPr/>
        </p:nvSpPr>
        <p:spPr>
          <a:xfrm>
            <a:off x="5071032" y="4509041"/>
            <a:ext cx="1728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Knowledge</a:t>
            </a:r>
          </a:p>
        </p:txBody>
      </p:sp>
      <p:sp>
        <p:nvSpPr>
          <p:cNvPr id="32" name="Shape 12">
            <a:extLst>
              <a:ext uri="{FF2B5EF4-FFF2-40B4-BE49-F238E27FC236}">
                <a16:creationId xmlns:a16="http://schemas.microsoft.com/office/drawing/2014/main" id="{5731DB77-CF4B-11D1-CAF5-160612D487CD}"/>
              </a:ext>
            </a:extLst>
          </p:cNvPr>
          <p:cNvSpPr/>
          <p:nvPr/>
        </p:nvSpPr>
        <p:spPr>
          <a:xfrm>
            <a:off x="7246740" y="3030227"/>
            <a:ext cx="1728070" cy="2031919"/>
          </a:xfrm>
          <a:prstGeom prst="roundRect">
            <a:avLst>
              <a:gd name="adj" fmla="val 12000"/>
            </a:avLst>
          </a:prstGeom>
          <a:solidFill>
            <a:srgbClr val="8FBE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3" name="Text 13">
            <a:extLst>
              <a:ext uri="{FF2B5EF4-FFF2-40B4-BE49-F238E27FC236}">
                <a16:creationId xmlns:a16="http://schemas.microsoft.com/office/drawing/2014/main" id="{A4F34DEC-71CF-5D8C-8B07-A6A1191EB01A}"/>
              </a:ext>
            </a:extLst>
          </p:cNvPr>
          <p:cNvSpPr/>
          <p:nvPr/>
        </p:nvSpPr>
        <p:spPr>
          <a:xfrm>
            <a:off x="7228233" y="2908300"/>
            <a:ext cx="1728070" cy="19709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8000"/>
              </a:lnSpc>
            </a:pPr>
            <a:r>
              <a:rPr lang="en-US" sz="880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A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11604BF-1135-E831-CDE4-1EF5553242D5}"/>
              </a:ext>
            </a:extLst>
          </p:cNvPr>
          <p:cNvSpPr txBox="1"/>
          <p:nvPr/>
        </p:nvSpPr>
        <p:spPr>
          <a:xfrm>
            <a:off x="7265247" y="4509041"/>
            <a:ext cx="1728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Ability</a:t>
            </a:r>
          </a:p>
        </p:txBody>
      </p:sp>
      <p:sp>
        <p:nvSpPr>
          <p:cNvPr id="35" name="Shape 12">
            <a:extLst>
              <a:ext uri="{FF2B5EF4-FFF2-40B4-BE49-F238E27FC236}">
                <a16:creationId xmlns:a16="http://schemas.microsoft.com/office/drawing/2014/main" id="{699EBE71-4461-FBFA-71B2-F9478FE3FAC7}"/>
              </a:ext>
            </a:extLst>
          </p:cNvPr>
          <p:cNvSpPr/>
          <p:nvPr/>
        </p:nvSpPr>
        <p:spPr>
          <a:xfrm>
            <a:off x="9459462" y="3030227"/>
            <a:ext cx="1728070" cy="2031919"/>
          </a:xfrm>
          <a:prstGeom prst="roundRect">
            <a:avLst>
              <a:gd name="adj" fmla="val 12000"/>
            </a:avLst>
          </a:prstGeom>
          <a:solidFill>
            <a:srgbClr val="8FBE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6" name="Text 13">
            <a:extLst>
              <a:ext uri="{FF2B5EF4-FFF2-40B4-BE49-F238E27FC236}">
                <a16:creationId xmlns:a16="http://schemas.microsoft.com/office/drawing/2014/main" id="{C6E9F44A-88E2-B1EA-B114-6C98D7A38689}"/>
              </a:ext>
            </a:extLst>
          </p:cNvPr>
          <p:cNvSpPr/>
          <p:nvPr/>
        </p:nvSpPr>
        <p:spPr>
          <a:xfrm>
            <a:off x="9440955" y="2908300"/>
            <a:ext cx="1728070" cy="19709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8000"/>
              </a:lnSpc>
            </a:pPr>
            <a:r>
              <a:rPr lang="en-US" sz="880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R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B0B81E3-9805-F096-63D2-045A776CACDF}"/>
              </a:ext>
            </a:extLst>
          </p:cNvPr>
          <p:cNvSpPr txBox="1"/>
          <p:nvPr/>
        </p:nvSpPr>
        <p:spPr>
          <a:xfrm>
            <a:off x="9477969" y="4509041"/>
            <a:ext cx="17280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Reinforcement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9859A4E-72F2-3B04-BA56-F21DF06F7A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68CA26F-0D40-480D-37E1-493AE558C03C}"/>
              </a:ext>
            </a:extLst>
          </p:cNvPr>
          <p:cNvSpPr txBox="1"/>
          <p:nvPr/>
        </p:nvSpPr>
        <p:spPr>
          <a:xfrm>
            <a:off x="1598454" y="381531"/>
            <a:ext cx="36099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TM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40" name="Text 25">
            <a:extLst>
              <a:ext uri="{FF2B5EF4-FFF2-40B4-BE49-F238E27FC236}">
                <a16:creationId xmlns:a16="http://schemas.microsoft.com/office/drawing/2014/main" id="{BBBD0FAF-6A83-1186-1AA8-886094A54F8E}"/>
              </a:ext>
            </a:extLst>
          </p:cNvPr>
          <p:cNvSpPr/>
          <p:nvPr/>
        </p:nvSpPr>
        <p:spPr>
          <a:xfrm>
            <a:off x="658367" y="5755485"/>
            <a:ext cx="1087495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80" dirty="0">
                <a:solidFill>
                  <a:srgbClr val="FFFFFF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What challenges does this still leave us with?</a:t>
            </a:r>
            <a:endParaRPr lang="en-US" sz="1880" dirty="0"/>
          </a:p>
        </p:txBody>
      </p:sp>
    </p:spTree>
    <p:extLst>
      <p:ext uri="{BB962C8B-B14F-4D97-AF65-F5344CB8AC3E}">
        <p14:creationId xmlns:p14="http://schemas.microsoft.com/office/powerpoint/2010/main" val="1789482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2" grpId="0"/>
      <p:bldP spid="3" grpId="0" animBg="1"/>
      <p:bldP spid="4" grpId="0" animBg="1"/>
      <p:bldP spid="5" grpId="0"/>
      <p:bldP spid="6" grpId="0" animBg="1"/>
      <p:bldP spid="30" grpId="0" animBg="1"/>
      <p:bldP spid="31" grpId="0"/>
      <p:bldP spid="32" grpId="0" animBg="1"/>
      <p:bldP spid="33" grpId="0" animBg="1"/>
      <p:bldP spid="34" grpId="0"/>
      <p:bldP spid="35" grpId="0" animBg="1"/>
      <p:bldP spid="36" grpId="0" animBg="1"/>
      <p:bldP spid="37" grpId="0"/>
      <p:bldP spid="4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96EECD-3657-7A04-ED05-0348FCB41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E632B4E-978F-E21F-82A7-09CC8CC09EA4}"/>
              </a:ext>
            </a:extLst>
          </p:cNvPr>
          <p:cNvSpPr/>
          <p:nvPr/>
        </p:nvSpPr>
        <p:spPr>
          <a:xfrm>
            <a:off x="0" y="0"/>
            <a:ext cx="12192000" cy="2727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3D68250A-D696-C70C-6A79-6D4E08DD0A09}"/>
              </a:ext>
            </a:extLst>
          </p:cNvPr>
          <p:cNvSpPr/>
          <p:nvPr/>
        </p:nvSpPr>
        <p:spPr>
          <a:xfrm>
            <a:off x="1463040" y="1492993"/>
            <a:ext cx="9235440" cy="5257800"/>
          </a:xfrm>
          <a:custGeom>
            <a:avLst/>
            <a:gdLst>
              <a:gd name="csX0" fmla="*/ 0 w 9235440"/>
              <a:gd name="csY0" fmla="*/ 5257800 h 5257800"/>
              <a:gd name="csX1" fmla="*/ 4617720 w 9235440"/>
              <a:gd name="csY1" fmla="*/ 0 h 5257800"/>
              <a:gd name="csX2" fmla="*/ 9235440 w 9235440"/>
              <a:gd name="csY2" fmla="*/ 5257800 h 5257800"/>
              <a:gd name="csX3" fmla="*/ 0 w 9235440"/>
              <a:gd name="csY3" fmla="*/ 5257800 h 5257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9235440" h="5257800" fill="none" extrusionOk="0">
                <a:moveTo>
                  <a:pt x="0" y="5257800"/>
                </a:moveTo>
                <a:cubicBezTo>
                  <a:pt x="2131718" y="2800005"/>
                  <a:pt x="3241213" y="1336241"/>
                  <a:pt x="4617720" y="0"/>
                </a:cubicBezTo>
                <a:cubicBezTo>
                  <a:pt x="6625578" y="2211112"/>
                  <a:pt x="8472986" y="4367218"/>
                  <a:pt x="9235440" y="5257800"/>
                </a:cubicBezTo>
                <a:cubicBezTo>
                  <a:pt x="7466447" y="5345439"/>
                  <a:pt x="925710" y="5185121"/>
                  <a:pt x="0" y="5257800"/>
                </a:cubicBezTo>
                <a:close/>
              </a:path>
              <a:path w="9235440" h="5257800" stroke="0" extrusionOk="0">
                <a:moveTo>
                  <a:pt x="0" y="5257800"/>
                </a:moveTo>
                <a:cubicBezTo>
                  <a:pt x="2004109" y="3155689"/>
                  <a:pt x="3025904" y="1988269"/>
                  <a:pt x="4617720" y="0"/>
                </a:cubicBezTo>
                <a:cubicBezTo>
                  <a:pt x="6397472" y="2227820"/>
                  <a:pt x="7989597" y="3710531"/>
                  <a:pt x="9235440" y="5257800"/>
                </a:cubicBezTo>
                <a:cubicBezTo>
                  <a:pt x="4748391" y="5392400"/>
                  <a:pt x="4605962" y="5100604"/>
                  <a:pt x="0" y="5257800"/>
                </a:cubicBezTo>
                <a:close/>
              </a:path>
            </a:pathLst>
          </a:custGeom>
          <a:gradFill>
            <a:gsLst>
              <a:gs pos="6000">
                <a:schemeClr val="bg1">
                  <a:lumMod val="97000"/>
                  <a:lumOff val="3000"/>
                  <a:alpha val="88011"/>
                </a:schemeClr>
              </a:gs>
              <a:gs pos="49000">
                <a:schemeClr val="accent1">
                  <a:lumMod val="45000"/>
                  <a:lumOff val="55000"/>
                  <a:alpha val="63990"/>
                </a:schemeClr>
              </a:gs>
              <a:gs pos="82000">
                <a:srgbClr val="112F34"/>
              </a:gs>
              <a:gs pos="100000">
                <a:srgbClr val="003333"/>
              </a:gs>
            </a:gsLst>
            <a:lin ang="5400000" scaled="1"/>
          </a:gradFill>
          <a:ln w="6350">
            <a:noFill/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endParaRPr lang="en-US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AA91F8CE-8C68-9D13-4403-7481FD41B0A1}"/>
              </a:ext>
            </a:extLst>
          </p:cNvPr>
          <p:cNvSpPr/>
          <p:nvPr/>
        </p:nvSpPr>
        <p:spPr>
          <a:xfrm>
            <a:off x="4904965" y="2037985"/>
            <a:ext cx="2340864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140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Change</a:t>
            </a:r>
          </a:p>
          <a:p>
            <a:pPr marL="0" indent="0" algn="ctr">
              <a:buNone/>
            </a:pPr>
            <a:r>
              <a:rPr lang="en-US" sz="1400" b="1" kern="0" spc="140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Management</a:t>
            </a:r>
          </a:p>
        </p:txBody>
      </p:sp>
      <p:sp>
        <p:nvSpPr>
          <p:cNvPr id="10" name="Google Shape;4137;p80">
            <a:extLst>
              <a:ext uri="{FF2B5EF4-FFF2-40B4-BE49-F238E27FC236}">
                <a16:creationId xmlns:a16="http://schemas.microsoft.com/office/drawing/2014/main" id="{D4DC4C95-FEC5-7205-1B90-8F793E1CA34F}"/>
              </a:ext>
            </a:extLst>
          </p:cNvPr>
          <p:cNvSpPr txBox="1"/>
          <p:nvPr/>
        </p:nvSpPr>
        <p:spPr>
          <a:xfrm>
            <a:off x="0" y="443979"/>
            <a:ext cx="12191999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rgbClr val="003333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“Change Management” </a:t>
            </a:r>
            <a:r>
              <a:rPr lang="en-US" sz="2800" dirty="0">
                <a:solidFill>
                  <a:srgbClr val="00333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Helvetica Neue"/>
              </a:rPr>
              <a:t>is the tip of the iceberg</a:t>
            </a:r>
            <a:endParaRPr lang="en-US" sz="200" dirty="0">
              <a:solidFill>
                <a:srgbClr val="003333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709F148F-0EEF-F87B-3AC7-927E147862EC}"/>
              </a:ext>
            </a:extLst>
          </p:cNvPr>
          <p:cNvSpPr/>
          <p:nvPr/>
        </p:nvSpPr>
        <p:spPr>
          <a:xfrm>
            <a:off x="1059442" y="2752658"/>
            <a:ext cx="10342179" cy="12612"/>
          </a:xfrm>
          <a:prstGeom prst="line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E4B8C6B7-DFAA-8D5E-B751-5DEA4D3BF454}"/>
              </a:ext>
            </a:extLst>
          </p:cNvPr>
          <p:cNvSpPr/>
          <p:nvPr/>
        </p:nvSpPr>
        <p:spPr>
          <a:xfrm>
            <a:off x="1059442" y="4683408"/>
            <a:ext cx="10342179" cy="12612"/>
          </a:xfrm>
          <a:prstGeom prst="line">
            <a:avLst/>
          </a:prstGeom>
          <a:noFill/>
          <a:ln w="57150">
            <a:solidFill>
              <a:srgbClr val="8FBF7B"/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E4832E-80BE-2A99-68DB-3A7691C7148A}"/>
              </a:ext>
            </a:extLst>
          </p:cNvPr>
          <p:cNvSpPr txBox="1"/>
          <p:nvPr/>
        </p:nvSpPr>
        <p:spPr>
          <a:xfrm>
            <a:off x="9147781" y="1566783"/>
            <a:ext cx="1902269" cy="587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Shallow</a:t>
            </a:r>
          </a:p>
        </p:txBody>
      </p:sp>
      <p:sp>
        <p:nvSpPr>
          <p:cNvPr id="16" name="Up Arrow 15">
            <a:extLst>
              <a:ext uri="{FF2B5EF4-FFF2-40B4-BE49-F238E27FC236}">
                <a16:creationId xmlns:a16="http://schemas.microsoft.com/office/drawing/2014/main" id="{DAD1D8B3-4583-A139-DBA2-56E4079856F1}"/>
              </a:ext>
            </a:extLst>
          </p:cNvPr>
          <p:cNvSpPr/>
          <p:nvPr/>
        </p:nvSpPr>
        <p:spPr>
          <a:xfrm>
            <a:off x="11173651" y="1563619"/>
            <a:ext cx="201798" cy="693683"/>
          </a:xfrm>
          <a:prstGeom prst="up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9D371"/>
              </a:solidFill>
            </a:endParaRPr>
          </a:p>
        </p:txBody>
      </p:sp>
      <p:sp>
        <p:nvSpPr>
          <p:cNvPr id="17" name="Up Arrow 16">
            <a:extLst>
              <a:ext uri="{FF2B5EF4-FFF2-40B4-BE49-F238E27FC236}">
                <a16:creationId xmlns:a16="http://schemas.microsoft.com/office/drawing/2014/main" id="{42A06A60-7F1E-C9CB-7397-6919C9E78EC1}"/>
              </a:ext>
            </a:extLst>
          </p:cNvPr>
          <p:cNvSpPr/>
          <p:nvPr/>
        </p:nvSpPr>
        <p:spPr>
          <a:xfrm rot="10800000">
            <a:off x="11174597" y="3108959"/>
            <a:ext cx="201798" cy="1311685"/>
          </a:xfrm>
          <a:prstGeom prst="upArrow">
            <a:avLst/>
          </a:prstGeom>
          <a:solidFill>
            <a:srgbClr val="8FBF7B"/>
          </a:solidFill>
          <a:ln>
            <a:solidFill>
              <a:srgbClr val="8FBF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FBF7B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151A99-C7B6-D9E9-C882-B7B7AE621A06}"/>
              </a:ext>
            </a:extLst>
          </p:cNvPr>
          <p:cNvSpPr txBox="1"/>
          <p:nvPr/>
        </p:nvSpPr>
        <p:spPr>
          <a:xfrm>
            <a:off x="9559786" y="3411768"/>
            <a:ext cx="1169174" cy="587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8FBF7B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Deep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D3586F1-4695-7E54-EFF4-73FFDFF45F70}"/>
              </a:ext>
            </a:extLst>
          </p:cNvPr>
          <p:cNvSpPr txBox="1"/>
          <p:nvPr/>
        </p:nvSpPr>
        <p:spPr>
          <a:xfrm>
            <a:off x="1059442" y="1327053"/>
            <a:ext cx="1984471" cy="1059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Stakeholder mgmt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Communications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Incentives &amp; KPIs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6300A17-850F-2F69-A341-DEF92C6DEB1A}"/>
              </a:ext>
            </a:extLst>
          </p:cNvPr>
          <p:cNvSpPr txBox="1"/>
          <p:nvPr/>
        </p:nvSpPr>
        <p:spPr>
          <a:xfrm>
            <a:off x="3111119" y="1327053"/>
            <a:ext cx="2123996" cy="1059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Training Programs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Software Rollouts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ADKAR Model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C221CB2-CA4B-AE4E-63E6-1BFBC50A2DBD}"/>
              </a:ext>
            </a:extLst>
          </p:cNvPr>
          <p:cNvCxnSpPr>
            <a:cxnSpLocks/>
          </p:cNvCxnSpPr>
          <p:nvPr/>
        </p:nvCxnSpPr>
        <p:spPr>
          <a:xfrm>
            <a:off x="4997789" y="1975383"/>
            <a:ext cx="403280" cy="130777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1BAF060-93BF-237B-DD24-0BE48507F601}"/>
              </a:ext>
            </a:extLst>
          </p:cNvPr>
          <p:cNvCxnSpPr>
            <a:cxnSpLocks/>
          </p:cNvCxnSpPr>
          <p:nvPr/>
        </p:nvCxnSpPr>
        <p:spPr>
          <a:xfrm flipH="1">
            <a:off x="7245829" y="1975383"/>
            <a:ext cx="1584064" cy="281919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974DD582-F38D-6BA8-ED6A-163BBA6C0B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0AA5939-8125-42B9-2A39-D17BE5D2CEEA}"/>
              </a:ext>
            </a:extLst>
          </p:cNvPr>
          <p:cNvSpPr txBox="1"/>
          <p:nvPr/>
        </p:nvSpPr>
        <p:spPr>
          <a:xfrm>
            <a:off x="4818134" y="3093003"/>
            <a:ext cx="3012556" cy="461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Get People Moving</a:t>
            </a:r>
          </a:p>
        </p:txBody>
      </p:sp>
    </p:spTree>
    <p:extLst>
      <p:ext uri="{BB962C8B-B14F-4D97-AF65-F5344CB8AC3E}">
        <p14:creationId xmlns:p14="http://schemas.microsoft.com/office/powerpoint/2010/main" val="618232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3733;p80" descr="A drawing of a building&#10;&#10;Description automatically generated">
            <a:extLst>
              <a:ext uri="{FF2B5EF4-FFF2-40B4-BE49-F238E27FC236}">
                <a16:creationId xmlns:a16="http://schemas.microsoft.com/office/drawing/2014/main" id="{B0D9CC51-2539-6481-8337-7914AFCF5E1B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 l="18716" t="34691" r="10558" b="22700"/>
          <a:stretch/>
        </p:blipFill>
        <p:spPr>
          <a:xfrm rot="16200000">
            <a:off x="6854628" y="1539133"/>
            <a:ext cx="6857998" cy="37797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5"/>
          <p:cNvSpPr/>
          <p:nvPr/>
        </p:nvSpPr>
        <p:spPr>
          <a:xfrm>
            <a:off x="0" y="1776561"/>
            <a:ext cx="1219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9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How can we go </a:t>
            </a:r>
            <a:r>
              <a:rPr lang="en-US" sz="2590" b="1" dirty="0">
                <a:solidFill>
                  <a:srgbClr val="F9D37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from push to pull</a:t>
            </a:r>
            <a:r>
              <a:rPr lang="en-US" sz="259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?</a:t>
            </a:r>
            <a:endParaRPr lang="en-US" sz="2590" b="1" dirty="0">
              <a:solidFill>
                <a:schemeClr val="bg1"/>
              </a:solidFill>
            </a:endParaRPr>
          </a:p>
        </p:txBody>
      </p:sp>
      <p:sp>
        <p:nvSpPr>
          <p:cNvPr id="8" name="Shape 6"/>
          <p:cNvSpPr/>
          <p:nvPr/>
        </p:nvSpPr>
        <p:spPr>
          <a:xfrm>
            <a:off x="672389" y="3059332"/>
            <a:ext cx="2567864" cy="914400"/>
          </a:xfrm>
          <a:prstGeom prst="roundRect">
            <a:avLst>
              <a:gd name="adj" fmla="val 12000"/>
            </a:avLst>
          </a:prstGeom>
          <a:solidFill>
            <a:srgbClr val="F0655C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09549" y="3059332"/>
            <a:ext cx="22935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Resistance / Stalling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3441421" y="3059332"/>
            <a:ext cx="2567864" cy="914400"/>
          </a:xfrm>
          <a:prstGeom prst="roundRect">
            <a:avLst>
              <a:gd name="adj" fmla="val 12000"/>
            </a:avLst>
          </a:prstGeom>
          <a:solidFill>
            <a:srgbClr val="F59B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3578581" y="3059332"/>
            <a:ext cx="22935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Compliance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6210453" y="3059332"/>
            <a:ext cx="2567864" cy="914400"/>
          </a:xfrm>
          <a:prstGeom prst="roundRect">
            <a:avLst>
              <a:gd name="adj" fmla="val 12000"/>
            </a:avLst>
          </a:prstGeom>
          <a:solidFill>
            <a:srgbClr val="F9D37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6347613" y="3059332"/>
            <a:ext cx="22935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Pockets of Commitment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8979484" y="3059332"/>
            <a:ext cx="2567864" cy="914400"/>
          </a:xfrm>
          <a:prstGeom prst="roundRect">
            <a:avLst>
              <a:gd name="adj" fmla="val 12000"/>
            </a:avLst>
          </a:prstGeom>
          <a:solidFill>
            <a:srgbClr val="8FBE7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9116644" y="3059332"/>
            <a:ext cx="22935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98000"/>
              </a:lnSpc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Everyone </a:t>
            </a:r>
          </a:p>
          <a:p>
            <a:pPr algn="ctr">
              <a:lnSpc>
                <a:spcPct val="98000"/>
              </a:lnSpc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“All-In”</a:t>
            </a:r>
          </a:p>
        </p:txBody>
      </p:sp>
      <p:sp>
        <p:nvSpPr>
          <p:cNvPr id="16" name="Shape 14"/>
          <p:cNvSpPr/>
          <p:nvPr/>
        </p:nvSpPr>
        <p:spPr>
          <a:xfrm>
            <a:off x="658368" y="4864608"/>
            <a:ext cx="10874959" cy="0"/>
          </a:xfrm>
          <a:prstGeom prst="line">
            <a:avLst/>
          </a:prstGeom>
          <a:noFill/>
          <a:ln w="9525">
            <a:solidFill>
              <a:srgbClr val="E4E6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927796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1</a:t>
            </a:r>
            <a:endParaRPr lang="en-US" sz="1710" dirty="0"/>
          </a:p>
        </p:txBody>
      </p:sp>
      <p:sp>
        <p:nvSpPr>
          <p:cNvPr id="18" name="Text 16"/>
          <p:cNvSpPr/>
          <p:nvPr/>
        </p:nvSpPr>
        <p:spPr>
          <a:xfrm>
            <a:off x="2015292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2</a:t>
            </a:r>
            <a:endParaRPr lang="en-US" sz="1710" dirty="0"/>
          </a:p>
        </p:txBody>
      </p:sp>
      <p:sp>
        <p:nvSpPr>
          <p:cNvPr id="19" name="Text 17"/>
          <p:cNvSpPr/>
          <p:nvPr/>
        </p:nvSpPr>
        <p:spPr>
          <a:xfrm>
            <a:off x="3102788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3</a:t>
            </a:r>
            <a:endParaRPr lang="en-US" sz="1710" dirty="0"/>
          </a:p>
        </p:txBody>
      </p:sp>
      <p:sp>
        <p:nvSpPr>
          <p:cNvPr id="20" name="Text 18"/>
          <p:cNvSpPr/>
          <p:nvPr/>
        </p:nvSpPr>
        <p:spPr>
          <a:xfrm>
            <a:off x="4190284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4</a:t>
            </a:r>
            <a:endParaRPr lang="en-US" sz="1710" dirty="0"/>
          </a:p>
        </p:txBody>
      </p:sp>
      <p:sp>
        <p:nvSpPr>
          <p:cNvPr id="21" name="Text 19"/>
          <p:cNvSpPr/>
          <p:nvPr/>
        </p:nvSpPr>
        <p:spPr>
          <a:xfrm>
            <a:off x="5277780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5</a:t>
            </a:r>
            <a:endParaRPr lang="en-US" sz="1710" dirty="0"/>
          </a:p>
        </p:txBody>
      </p:sp>
      <p:sp>
        <p:nvSpPr>
          <p:cNvPr id="22" name="Text 20"/>
          <p:cNvSpPr/>
          <p:nvPr/>
        </p:nvSpPr>
        <p:spPr>
          <a:xfrm>
            <a:off x="6365276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6</a:t>
            </a:r>
            <a:endParaRPr lang="en-US" sz="1710" dirty="0"/>
          </a:p>
        </p:txBody>
      </p:sp>
      <p:sp>
        <p:nvSpPr>
          <p:cNvPr id="23" name="Text 21"/>
          <p:cNvSpPr/>
          <p:nvPr/>
        </p:nvSpPr>
        <p:spPr>
          <a:xfrm>
            <a:off x="7452771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7</a:t>
            </a:r>
            <a:endParaRPr lang="en-US" sz="1710" dirty="0"/>
          </a:p>
        </p:txBody>
      </p:sp>
      <p:sp>
        <p:nvSpPr>
          <p:cNvPr id="24" name="Text 22"/>
          <p:cNvSpPr/>
          <p:nvPr/>
        </p:nvSpPr>
        <p:spPr>
          <a:xfrm>
            <a:off x="8540267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8</a:t>
            </a:r>
            <a:endParaRPr lang="en-US" sz="1710" dirty="0"/>
          </a:p>
        </p:txBody>
      </p:sp>
      <p:sp>
        <p:nvSpPr>
          <p:cNvPr id="25" name="Text 23"/>
          <p:cNvSpPr/>
          <p:nvPr/>
        </p:nvSpPr>
        <p:spPr>
          <a:xfrm>
            <a:off x="9627763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9</a:t>
            </a:r>
            <a:endParaRPr lang="en-US" sz="1710" dirty="0"/>
          </a:p>
        </p:txBody>
      </p:sp>
      <p:sp>
        <p:nvSpPr>
          <p:cNvPr id="26" name="Text 24"/>
          <p:cNvSpPr/>
          <p:nvPr/>
        </p:nvSpPr>
        <p:spPr>
          <a:xfrm>
            <a:off x="10715259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10</a:t>
            </a:r>
            <a:endParaRPr lang="en-US" sz="1710" dirty="0"/>
          </a:p>
        </p:txBody>
      </p:sp>
      <p:sp>
        <p:nvSpPr>
          <p:cNvPr id="27" name="Text 25"/>
          <p:cNvSpPr/>
          <p:nvPr/>
        </p:nvSpPr>
        <p:spPr>
          <a:xfrm>
            <a:off x="658367" y="5755485"/>
            <a:ext cx="1087495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880" b="1" dirty="0">
                <a:solidFill>
                  <a:srgbClr val="FFFFFF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On a scale from 1 to 10, where would you say you are at?</a:t>
            </a:r>
            <a:endParaRPr lang="en-US" sz="1880" dirty="0"/>
          </a:p>
        </p:txBody>
      </p:sp>
      <p:sp>
        <p:nvSpPr>
          <p:cNvPr id="28" name="Google Shape;4137;p80">
            <a:extLst>
              <a:ext uri="{FF2B5EF4-FFF2-40B4-BE49-F238E27FC236}">
                <a16:creationId xmlns:a16="http://schemas.microsoft.com/office/drawing/2014/main" id="{4FF7493C-53FA-AD2D-06DF-8D7B9E3C1DBF}"/>
              </a:ext>
            </a:extLst>
          </p:cNvPr>
          <p:cNvSpPr txBox="1"/>
          <p:nvPr/>
        </p:nvSpPr>
        <p:spPr>
          <a:xfrm>
            <a:off x="419641" y="443979"/>
            <a:ext cx="8221516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Outcome #1 – Get People Moving</a:t>
            </a:r>
            <a:endParaRPr lang="en-US" sz="200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62FA912E-44CA-7163-828C-7C9399D17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/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2B6B40-ED46-CD90-1A41-C64BCE34B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F927C4D-0407-5000-D817-59A459349A83}"/>
              </a:ext>
            </a:extLst>
          </p:cNvPr>
          <p:cNvSpPr/>
          <p:nvPr/>
        </p:nvSpPr>
        <p:spPr>
          <a:xfrm>
            <a:off x="0" y="0"/>
            <a:ext cx="12192000" cy="2727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3D699EAC-4DE5-088F-6267-646883904FE6}"/>
              </a:ext>
            </a:extLst>
          </p:cNvPr>
          <p:cNvSpPr/>
          <p:nvPr/>
        </p:nvSpPr>
        <p:spPr>
          <a:xfrm>
            <a:off x="1463040" y="1492993"/>
            <a:ext cx="9235440" cy="5257800"/>
          </a:xfrm>
          <a:custGeom>
            <a:avLst/>
            <a:gdLst>
              <a:gd name="csX0" fmla="*/ 0 w 9235440"/>
              <a:gd name="csY0" fmla="*/ 5257800 h 5257800"/>
              <a:gd name="csX1" fmla="*/ 4617720 w 9235440"/>
              <a:gd name="csY1" fmla="*/ 0 h 5257800"/>
              <a:gd name="csX2" fmla="*/ 9235440 w 9235440"/>
              <a:gd name="csY2" fmla="*/ 5257800 h 5257800"/>
              <a:gd name="csX3" fmla="*/ 0 w 9235440"/>
              <a:gd name="csY3" fmla="*/ 5257800 h 5257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9235440" h="5257800" fill="none" extrusionOk="0">
                <a:moveTo>
                  <a:pt x="0" y="5257800"/>
                </a:moveTo>
                <a:cubicBezTo>
                  <a:pt x="2131718" y="2800005"/>
                  <a:pt x="3241213" y="1336241"/>
                  <a:pt x="4617720" y="0"/>
                </a:cubicBezTo>
                <a:cubicBezTo>
                  <a:pt x="6625578" y="2211112"/>
                  <a:pt x="8472986" y="4367218"/>
                  <a:pt x="9235440" y="5257800"/>
                </a:cubicBezTo>
                <a:cubicBezTo>
                  <a:pt x="7466447" y="5345439"/>
                  <a:pt x="925710" y="5185121"/>
                  <a:pt x="0" y="5257800"/>
                </a:cubicBezTo>
                <a:close/>
              </a:path>
              <a:path w="9235440" h="5257800" stroke="0" extrusionOk="0">
                <a:moveTo>
                  <a:pt x="0" y="5257800"/>
                </a:moveTo>
                <a:cubicBezTo>
                  <a:pt x="2004109" y="3155689"/>
                  <a:pt x="3025904" y="1988269"/>
                  <a:pt x="4617720" y="0"/>
                </a:cubicBezTo>
                <a:cubicBezTo>
                  <a:pt x="6397472" y="2227820"/>
                  <a:pt x="7989597" y="3710531"/>
                  <a:pt x="9235440" y="5257800"/>
                </a:cubicBezTo>
                <a:cubicBezTo>
                  <a:pt x="4748391" y="5392400"/>
                  <a:pt x="4605962" y="5100604"/>
                  <a:pt x="0" y="5257800"/>
                </a:cubicBezTo>
                <a:close/>
              </a:path>
            </a:pathLst>
          </a:custGeom>
          <a:gradFill>
            <a:gsLst>
              <a:gs pos="6000">
                <a:schemeClr val="bg1">
                  <a:lumMod val="97000"/>
                  <a:lumOff val="3000"/>
                  <a:alpha val="88011"/>
                </a:schemeClr>
              </a:gs>
              <a:gs pos="49000">
                <a:schemeClr val="accent1">
                  <a:lumMod val="45000"/>
                  <a:lumOff val="55000"/>
                  <a:alpha val="63990"/>
                </a:schemeClr>
              </a:gs>
              <a:gs pos="82000">
                <a:srgbClr val="112F34"/>
              </a:gs>
              <a:gs pos="100000">
                <a:srgbClr val="003333"/>
              </a:gs>
            </a:gsLst>
            <a:lin ang="5400000" scaled="1"/>
          </a:gradFill>
          <a:ln w="6350">
            <a:noFill/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endParaRPr lang="en-US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EF216B37-44E7-9543-0ED0-4647E7CA49E0}"/>
              </a:ext>
            </a:extLst>
          </p:cNvPr>
          <p:cNvSpPr/>
          <p:nvPr/>
        </p:nvSpPr>
        <p:spPr>
          <a:xfrm>
            <a:off x="4904965" y="2037985"/>
            <a:ext cx="2340864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140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Change</a:t>
            </a:r>
          </a:p>
          <a:p>
            <a:pPr marL="0" indent="0" algn="ctr">
              <a:buNone/>
            </a:pPr>
            <a:r>
              <a:rPr lang="en-US" sz="1400" b="1" kern="0" spc="140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Management</a:t>
            </a:r>
          </a:p>
        </p:txBody>
      </p:sp>
      <p:sp>
        <p:nvSpPr>
          <p:cNvPr id="10" name="Google Shape;4137;p80">
            <a:extLst>
              <a:ext uri="{FF2B5EF4-FFF2-40B4-BE49-F238E27FC236}">
                <a16:creationId xmlns:a16="http://schemas.microsoft.com/office/drawing/2014/main" id="{FC60985A-D039-0D1C-EB59-23B0EBBE1D8F}"/>
              </a:ext>
            </a:extLst>
          </p:cNvPr>
          <p:cNvSpPr txBox="1"/>
          <p:nvPr/>
        </p:nvSpPr>
        <p:spPr>
          <a:xfrm>
            <a:off x="0" y="443979"/>
            <a:ext cx="12191999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rgbClr val="003333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“Change Management” </a:t>
            </a:r>
            <a:r>
              <a:rPr lang="en-US" sz="2800" dirty="0">
                <a:solidFill>
                  <a:srgbClr val="00333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Helvetica Neue"/>
              </a:rPr>
              <a:t>is the tip of the iceberg</a:t>
            </a:r>
            <a:endParaRPr lang="en-US" sz="200" dirty="0">
              <a:solidFill>
                <a:srgbClr val="003333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9977DB45-DF5B-9764-7315-0168767D0067}"/>
              </a:ext>
            </a:extLst>
          </p:cNvPr>
          <p:cNvSpPr/>
          <p:nvPr/>
        </p:nvSpPr>
        <p:spPr>
          <a:xfrm>
            <a:off x="1059442" y="2752658"/>
            <a:ext cx="10342179" cy="12612"/>
          </a:xfrm>
          <a:prstGeom prst="line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97F9BF29-96AB-9EA6-A7FD-7578938985E3}"/>
              </a:ext>
            </a:extLst>
          </p:cNvPr>
          <p:cNvSpPr/>
          <p:nvPr/>
        </p:nvSpPr>
        <p:spPr>
          <a:xfrm>
            <a:off x="1059442" y="4683408"/>
            <a:ext cx="10342179" cy="12612"/>
          </a:xfrm>
          <a:prstGeom prst="line">
            <a:avLst/>
          </a:prstGeom>
          <a:noFill/>
          <a:ln w="57150">
            <a:solidFill>
              <a:srgbClr val="8FBF7B"/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EA0F24-63C4-9B94-E490-0E56F567F375}"/>
              </a:ext>
            </a:extLst>
          </p:cNvPr>
          <p:cNvSpPr txBox="1"/>
          <p:nvPr/>
        </p:nvSpPr>
        <p:spPr>
          <a:xfrm>
            <a:off x="9147781" y="1566783"/>
            <a:ext cx="1902269" cy="587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Shallow</a:t>
            </a:r>
          </a:p>
        </p:txBody>
      </p:sp>
      <p:sp>
        <p:nvSpPr>
          <p:cNvPr id="17" name="Up Arrow 16">
            <a:extLst>
              <a:ext uri="{FF2B5EF4-FFF2-40B4-BE49-F238E27FC236}">
                <a16:creationId xmlns:a16="http://schemas.microsoft.com/office/drawing/2014/main" id="{DF75913E-F5B7-22E1-EF4F-7CA80FD6CB83}"/>
              </a:ext>
            </a:extLst>
          </p:cNvPr>
          <p:cNvSpPr/>
          <p:nvPr/>
        </p:nvSpPr>
        <p:spPr>
          <a:xfrm rot="10800000">
            <a:off x="11174597" y="3108959"/>
            <a:ext cx="201798" cy="1311685"/>
          </a:xfrm>
          <a:prstGeom prst="upArrow">
            <a:avLst/>
          </a:prstGeom>
          <a:solidFill>
            <a:srgbClr val="8FBF7B"/>
          </a:solidFill>
          <a:ln>
            <a:solidFill>
              <a:srgbClr val="8FBF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FBF7B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31998E-FDD5-AE2D-84A9-D5B4CA198F9F}"/>
              </a:ext>
            </a:extLst>
          </p:cNvPr>
          <p:cNvSpPr txBox="1"/>
          <p:nvPr/>
        </p:nvSpPr>
        <p:spPr>
          <a:xfrm>
            <a:off x="9559786" y="3411768"/>
            <a:ext cx="1169174" cy="587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8FBF7B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Deep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E055778-A510-97D8-D8E0-D9410354BF07}"/>
              </a:ext>
            </a:extLst>
          </p:cNvPr>
          <p:cNvSpPr txBox="1"/>
          <p:nvPr/>
        </p:nvSpPr>
        <p:spPr>
          <a:xfrm>
            <a:off x="1059442" y="1327053"/>
            <a:ext cx="1984471" cy="1059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Stakeholder mgmt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Communications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Incentives &amp; KPIs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B5BAB37-0F14-367E-049A-7AB3EE79550C}"/>
              </a:ext>
            </a:extLst>
          </p:cNvPr>
          <p:cNvSpPr txBox="1"/>
          <p:nvPr/>
        </p:nvSpPr>
        <p:spPr>
          <a:xfrm>
            <a:off x="3111119" y="1327053"/>
            <a:ext cx="2123996" cy="1059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Training Programs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Software Rollouts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ADKAR Model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4441E87-3158-0F45-D0D8-562D9074CBAD}"/>
              </a:ext>
            </a:extLst>
          </p:cNvPr>
          <p:cNvCxnSpPr>
            <a:cxnSpLocks/>
          </p:cNvCxnSpPr>
          <p:nvPr/>
        </p:nvCxnSpPr>
        <p:spPr>
          <a:xfrm>
            <a:off x="4997789" y="1975383"/>
            <a:ext cx="403280" cy="130777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EB869488-2158-BB34-5FE7-9D3BDEB74283}"/>
              </a:ext>
            </a:extLst>
          </p:cNvPr>
          <p:cNvCxnSpPr>
            <a:cxnSpLocks/>
          </p:cNvCxnSpPr>
          <p:nvPr/>
        </p:nvCxnSpPr>
        <p:spPr>
          <a:xfrm flipH="1">
            <a:off x="7245829" y="1975383"/>
            <a:ext cx="1584064" cy="281919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AEDAEEAA-5EB4-0514-3071-953BADFD7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0D313F7-D1A2-84E2-7366-6BFB2EC106C5}"/>
              </a:ext>
            </a:extLst>
          </p:cNvPr>
          <p:cNvSpPr txBox="1"/>
          <p:nvPr/>
        </p:nvSpPr>
        <p:spPr>
          <a:xfrm>
            <a:off x="4818134" y="3093003"/>
            <a:ext cx="3012556" cy="892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Get People Moving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Build In-House Capability</a:t>
            </a:r>
          </a:p>
        </p:txBody>
      </p:sp>
      <p:sp>
        <p:nvSpPr>
          <p:cNvPr id="3" name="Up Arrow 2">
            <a:extLst>
              <a:ext uri="{FF2B5EF4-FFF2-40B4-BE49-F238E27FC236}">
                <a16:creationId xmlns:a16="http://schemas.microsoft.com/office/drawing/2014/main" id="{C1166448-CD32-81C6-B360-FF7593C364F8}"/>
              </a:ext>
            </a:extLst>
          </p:cNvPr>
          <p:cNvSpPr/>
          <p:nvPr/>
        </p:nvSpPr>
        <p:spPr>
          <a:xfrm>
            <a:off x="11173651" y="1563619"/>
            <a:ext cx="201798" cy="693683"/>
          </a:xfrm>
          <a:prstGeom prst="up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9D3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58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B82902-8198-7493-323B-7BA5446A2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3733;p80" descr="A drawing of a building&#10;&#10;Description automatically generated">
            <a:extLst>
              <a:ext uri="{FF2B5EF4-FFF2-40B4-BE49-F238E27FC236}">
                <a16:creationId xmlns:a16="http://schemas.microsoft.com/office/drawing/2014/main" id="{A4E749E1-3881-499A-E0A1-12F848765B57}"/>
              </a:ext>
            </a:extLst>
          </p:cNvPr>
          <p:cNvPicPr preferRelativeResize="0"/>
          <p:nvPr/>
        </p:nvPicPr>
        <p:blipFill rotWithShape="1">
          <a:blip r:embed="rId3">
            <a:alphaModFix amt="20000"/>
          </a:blip>
          <a:srcRect l="18716" t="34691" r="10558" b="22700"/>
          <a:stretch/>
        </p:blipFill>
        <p:spPr>
          <a:xfrm rot="16200000">
            <a:off x="6854628" y="1539133"/>
            <a:ext cx="6857998" cy="377973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 5">
            <a:extLst>
              <a:ext uri="{FF2B5EF4-FFF2-40B4-BE49-F238E27FC236}">
                <a16:creationId xmlns:a16="http://schemas.microsoft.com/office/drawing/2014/main" id="{0B867F80-F516-56F7-D2EA-C746425E9DFB}"/>
              </a:ext>
            </a:extLst>
          </p:cNvPr>
          <p:cNvSpPr/>
          <p:nvPr/>
        </p:nvSpPr>
        <p:spPr>
          <a:xfrm>
            <a:off x="0" y="1776561"/>
            <a:ext cx="121920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259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How can we </a:t>
            </a:r>
            <a:r>
              <a:rPr lang="en-US" sz="2590" b="1" dirty="0">
                <a:solidFill>
                  <a:srgbClr val="F9D37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strengthen </a:t>
            </a:r>
            <a:r>
              <a:rPr lang="en-US" sz="2590" b="1" dirty="0">
                <a:solidFill>
                  <a:schemeClr val="bg1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our organization and people?</a:t>
            </a:r>
            <a:endParaRPr lang="en-US" sz="2590" dirty="0">
              <a:solidFill>
                <a:schemeClr val="bg1"/>
              </a:solidFill>
            </a:endParaRPr>
          </a:p>
        </p:txBody>
      </p:sp>
      <p:sp>
        <p:nvSpPr>
          <p:cNvPr id="8" name="Shape 6">
            <a:extLst>
              <a:ext uri="{FF2B5EF4-FFF2-40B4-BE49-F238E27FC236}">
                <a16:creationId xmlns:a16="http://schemas.microsoft.com/office/drawing/2014/main" id="{79B31BFE-C124-6D07-5990-45B4C49FA799}"/>
              </a:ext>
            </a:extLst>
          </p:cNvPr>
          <p:cNvSpPr/>
          <p:nvPr/>
        </p:nvSpPr>
        <p:spPr>
          <a:xfrm>
            <a:off x="672389" y="3059332"/>
            <a:ext cx="2567864" cy="914400"/>
          </a:xfrm>
          <a:prstGeom prst="roundRect">
            <a:avLst>
              <a:gd name="adj" fmla="val 12000"/>
            </a:avLst>
          </a:prstGeom>
          <a:solidFill>
            <a:srgbClr val="F0655C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42962C84-07C3-57D5-59EE-20832A7FCF96}"/>
              </a:ext>
            </a:extLst>
          </p:cNvPr>
          <p:cNvSpPr/>
          <p:nvPr/>
        </p:nvSpPr>
        <p:spPr>
          <a:xfrm>
            <a:off x="809549" y="3059332"/>
            <a:ext cx="22935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Train &amp; Hope</a:t>
            </a:r>
            <a:endParaRPr lang="en-US" sz="20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27172308-5E56-22D5-1ED6-4A7767A5B357}"/>
              </a:ext>
            </a:extLst>
          </p:cNvPr>
          <p:cNvSpPr/>
          <p:nvPr/>
        </p:nvSpPr>
        <p:spPr>
          <a:xfrm>
            <a:off x="3441421" y="3059332"/>
            <a:ext cx="2567864" cy="914400"/>
          </a:xfrm>
          <a:prstGeom prst="roundRect">
            <a:avLst>
              <a:gd name="adj" fmla="val 12000"/>
            </a:avLst>
          </a:prstGeom>
          <a:solidFill>
            <a:srgbClr val="F59B49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EFA74D8D-33ED-0C23-82E1-BF992885CEDA}"/>
              </a:ext>
            </a:extLst>
          </p:cNvPr>
          <p:cNvSpPr/>
          <p:nvPr/>
        </p:nvSpPr>
        <p:spPr>
          <a:xfrm>
            <a:off x="3578581" y="3059332"/>
            <a:ext cx="22935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Renting </a:t>
            </a:r>
          </a:p>
          <a:p>
            <a:pPr marL="0" indent="0" algn="ctr">
              <a:lnSpc>
                <a:spcPct val="98000"/>
              </a:lnSpc>
              <a:buNone/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Expertise</a:t>
            </a:r>
            <a:endParaRPr lang="en-US" sz="2000" dirty="0"/>
          </a:p>
        </p:txBody>
      </p:sp>
      <p:sp>
        <p:nvSpPr>
          <p:cNvPr id="12" name="Shape 10">
            <a:extLst>
              <a:ext uri="{FF2B5EF4-FFF2-40B4-BE49-F238E27FC236}">
                <a16:creationId xmlns:a16="http://schemas.microsoft.com/office/drawing/2014/main" id="{6F0934B6-ADED-0439-CB3C-A2CCA2698606}"/>
              </a:ext>
            </a:extLst>
          </p:cNvPr>
          <p:cNvSpPr/>
          <p:nvPr/>
        </p:nvSpPr>
        <p:spPr>
          <a:xfrm>
            <a:off x="6210453" y="3059332"/>
            <a:ext cx="2567864" cy="914400"/>
          </a:xfrm>
          <a:prstGeom prst="roundRect">
            <a:avLst>
              <a:gd name="adj" fmla="val 12000"/>
            </a:avLst>
          </a:prstGeom>
          <a:solidFill>
            <a:srgbClr val="F9D37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E0727B0D-C5FC-537A-596A-D6C5EE54B814}"/>
              </a:ext>
            </a:extLst>
          </p:cNvPr>
          <p:cNvSpPr/>
          <p:nvPr/>
        </p:nvSpPr>
        <p:spPr>
          <a:xfrm>
            <a:off x="6347613" y="3059332"/>
            <a:ext cx="22935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Rapidly Assimilate</a:t>
            </a:r>
            <a:endParaRPr lang="en-US" sz="2000" dirty="0"/>
          </a:p>
        </p:txBody>
      </p:sp>
      <p:sp>
        <p:nvSpPr>
          <p:cNvPr id="14" name="Shape 12">
            <a:extLst>
              <a:ext uri="{FF2B5EF4-FFF2-40B4-BE49-F238E27FC236}">
                <a16:creationId xmlns:a16="http://schemas.microsoft.com/office/drawing/2014/main" id="{C06F5234-702D-BFE4-9C11-3A1CA59EEBFF}"/>
              </a:ext>
            </a:extLst>
          </p:cNvPr>
          <p:cNvSpPr/>
          <p:nvPr/>
        </p:nvSpPr>
        <p:spPr>
          <a:xfrm>
            <a:off x="8979484" y="3059332"/>
            <a:ext cx="2567864" cy="914400"/>
          </a:xfrm>
          <a:prstGeom prst="roundRect">
            <a:avLst>
              <a:gd name="adj" fmla="val 12000"/>
            </a:avLst>
          </a:prstGeom>
          <a:solidFill>
            <a:srgbClr val="8FBE7B"/>
          </a:solidFill>
          <a:ln/>
        </p:spPr>
        <p:txBody>
          <a:bodyPr/>
          <a:lstStyle/>
          <a:p>
            <a:endParaRPr lang="en-US" dirty="0"/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E2DDD44E-6411-5C0F-F8F8-7B46830F0000}"/>
              </a:ext>
            </a:extLst>
          </p:cNvPr>
          <p:cNvSpPr/>
          <p:nvPr/>
        </p:nvSpPr>
        <p:spPr>
          <a:xfrm>
            <a:off x="9116644" y="3059332"/>
            <a:ext cx="229354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8000"/>
              </a:lnSpc>
              <a:buNone/>
            </a:pPr>
            <a:r>
              <a:rPr lang="en-US" sz="2000" b="1" dirty="0">
                <a:solidFill>
                  <a:srgbClr val="0E1C1D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Innovate New Approaches</a:t>
            </a:r>
            <a:endParaRPr lang="en-US" sz="2000" dirty="0"/>
          </a:p>
        </p:txBody>
      </p:sp>
      <p:sp>
        <p:nvSpPr>
          <p:cNvPr id="16" name="Shape 14">
            <a:extLst>
              <a:ext uri="{FF2B5EF4-FFF2-40B4-BE49-F238E27FC236}">
                <a16:creationId xmlns:a16="http://schemas.microsoft.com/office/drawing/2014/main" id="{1E70A1CB-6EBA-DEF1-302D-C859F253AF86}"/>
              </a:ext>
            </a:extLst>
          </p:cNvPr>
          <p:cNvSpPr/>
          <p:nvPr/>
        </p:nvSpPr>
        <p:spPr>
          <a:xfrm>
            <a:off x="658368" y="4864608"/>
            <a:ext cx="10874959" cy="0"/>
          </a:xfrm>
          <a:prstGeom prst="line">
            <a:avLst/>
          </a:prstGeom>
          <a:noFill/>
          <a:ln w="9525">
            <a:solidFill>
              <a:srgbClr val="E4E6E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>
            <a:extLst>
              <a:ext uri="{FF2B5EF4-FFF2-40B4-BE49-F238E27FC236}">
                <a16:creationId xmlns:a16="http://schemas.microsoft.com/office/drawing/2014/main" id="{354043A9-C749-BAC4-5C3C-720C307987B3}"/>
              </a:ext>
            </a:extLst>
          </p:cNvPr>
          <p:cNvSpPr/>
          <p:nvPr/>
        </p:nvSpPr>
        <p:spPr>
          <a:xfrm>
            <a:off x="927796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1</a:t>
            </a:r>
            <a:endParaRPr lang="en-US" sz="1710" dirty="0"/>
          </a:p>
        </p:txBody>
      </p:sp>
      <p:sp>
        <p:nvSpPr>
          <p:cNvPr id="18" name="Text 16">
            <a:extLst>
              <a:ext uri="{FF2B5EF4-FFF2-40B4-BE49-F238E27FC236}">
                <a16:creationId xmlns:a16="http://schemas.microsoft.com/office/drawing/2014/main" id="{4371F75D-246A-776F-74A4-E02DCE62595D}"/>
              </a:ext>
            </a:extLst>
          </p:cNvPr>
          <p:cNvSpPr/>
          <p:nvPr/>
        </p:nvSpPr>
        <p:spPr>
          <a:xfrm>
            <a:off x="2015292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2</a:t>
            </a:r>
            <a:endParaRPr lang="en-US" sz="1710" dirty="0"/>
          </a:p>
        </p:txBody>
      </p:sp>
      <p:sp>
        <p:nvSpPr>
          <p:cNvPr id="19" name="Text 17">
            <a:extLst>
              <a:ext uri="{FF2B5EF4-FFF2-40B4-BE49-F238E27FC236}">
                <a16:creationId xmlns:a16="http://schemas.microsoft.com/office/drawing/2014/main" id="{31A6424B-7C7B-5A74-CEF7-1ADA6C33A447}"/>
              </a:ext>
            </a:extLst>
          </p:cNvPr>
          <p:cNvSpPr/>
          <p:nvPr/>
        </p:nvSpPr>
        <p:spPr>
          <a:xfrm>
            <a:off x="3102788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3</a:t>
            </a:r>
            <a:endParaRPr lang="en-US" sz="1710" dirty="0"/>
          </a:p>
        </p:txBody>
      </p:sp>
      <p:sp>
        <p:nvSpPr>
          <p:cNvPr id="20" name="Text 18">
            <a:extLst>
              <a:ext uri="{FF2B5EF4-FFF2-40B4-BE49-F238E27FC236}">
                <a16:creationId xmlns:a16="http://schemas.microsoft.com/office/drawing/2014/main" id="{7FA9B35B-B733-AC65-9A7B-05E7F3401594}"/>
              </a:ext>
            </a:extLst>
          </p:cNvPr>
          <p:cNvSpPr/>
          <p:nvPr/>
        </p:nvSpPr>
        <p:spPr>
          <a:xfrm>
            <a:off x="4190284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4</a:t>
            </a:r>
            <a:endParaRPr lang="en-US" sz="1710" dirty="0"/>
          </a:p>
        </p:txBody>
      </p:sp>
      <p:sp>
        <p:nvSpPr>
          <p:cNvPr id="21" name="Text 19">
            <a:extLst>
              <a:ext uri="{FF2B5EF4-FFF2-40B4-BE49-F238E27FC236}">
                <a16:creationId xmlns:a16="http://schemas.microsoft.com/office/drawing/2014/main" id="{2253DBD1-A5B3-41F7-C0AE-CDD9BB5E67F4}"/>
              </a:ext>
            </a:extLst>
          </p:cNvPr>
          <p:cNvSpPr/>
          <p:nvPr/>
        </p:nvSpPr>
        <p:spPr>
          <a:xfrm>
            <a:off x="5277780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5</a:t>
            </a:r>
            <a:endParaRPr lang="en-US" sz="1710" dirty="0"/>
          </a:p>
        </p:txBody>
      </p:sp>
      <p:sp>
        <p:nvSpPr>
          <p:cNvPr id="22" name="Text 20">
            <a:extLst>
              <a:ext uri="{FF2B5EF4-FFF2-40B4-BE49-F238E27FC236}">
                <a16:creationId xmlns:a16="http://schemas.microsoft.com/office/drawing/2014/main" id="{5B300E12-B88F-2891-E683-50A98125E861}"/>
              </a:ext>
            </a:extLst>
          </p:cNvPr>
          <p:cNvSpPr/>
          <p:nvPr/>
        </p:nvSpPr>
        <p:spPr>
          <a:xfrm>
            <a:off x="6365276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6</a:t>
            </a:r>
            <a:endParaRPr lang="en-US" sz="1710" dirty="0"/>
          </a:p>
        </p:txBody>
      </p:sp>
      <p:sp>
        <p:nvSpPr>
          <p:cNvPr id="23" name="Text 21">
            <a:extLst>
              <a:ext uri="{FF2B5EF4-FFF2-40B4-BE49-F238E27FC236}">
                <a16:creationId xmlns:a16="http://schemas.microsoft.com/office/drawing/2014/main" id="{9F4E17E1-E18D-4C53-493C-73BABC76D9D5}"/>
              </a:ext>
            </a:extLst>
          </p:cNvPr>
          <p:cNvSpPr/>
          <p:nvPr/>
        </p:nvSpPr>
        <p:spPr>
          <a:xfrm>
            <a:off x="7452771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7</a:t>
            </a:r>
            <a:endParaRPr lang="en-US" sz="1710" dirty="0"/>
          </a:p>
        </p:txBody>
      </p:sp>
      <p:sp>
        <p:nvSpPr>
          <p:cNvPr id="24" name="Text 22">
            <a:extLst>
              <a:ext uri="{FF2B5EF4-FFF2-40B4-BE49-F238E27FC236}">
                <a16:creationId xmlns:a16="http://schemas.microsoft.com/office/drawing/2014/main" id="{F7D2E73B-84A3-5B01-15EC-972B149086F4}"/>
              </a:ext>
            </a:extLst>
          </p:cNvPr>
          <p:cNvSpPr/>
          <p:nvPr/>
        </p:nvSpPr>
        <p:spPr>
          <a:xfrm>
            <a:off x="8540267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8</a:t>
            </a:r>
            <a:endParaRPr lang="en-US" sz="1710" dirty="0"/>
          </a:p>
        </p:txBody>
      </p:sp>
      <p:sp>
        <p:nvSpPr>
          <p:cNvPr id="25" name="Text 23">
            <a:extLst>
              <a:ext uri="{FF2B5EF4-FFF2-40B4-BE49-F238E27FC236}">
                <a16:creationId xmlns:a16="http://schemas.microsoft.com/office/drawing/2014/main" id="{1BF42EC2-D36F-4E5A-13BA-5DA9BCE0CB28}"/>
              </a:ext>
            </a:extLst>
          </p:cNvPr>
          <p:cNvSpPr/>
          <p:nvPr/>
        </p:nvSpPr>
        <p:spPr>
          <a:xfrm>
            <a:off x="9627763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9</a:t>
            </a:r>
            <a:endParaRPr lang="en-US" sz="1710" dirty="0"/>
          </a:p>
        </p:txBody>
      </p:sp>
      <p:sp>
        <p:nvSpPr>
          <p:cNvPr id="26" name="Text 24">
            <a:extLst>
              <a:ext uri="{FF2B5EF4-FFF2-40B4-BE49-F238E27FC236}">
                <a16:creationId xmlns:a16="http://schemas.microsoft.com/office/drawing/2014/main" id="{19BF2726-5712-C791-F581-1FAB49CD984C}"/>
              </a:ext>
            </a:extLst>
          </p:cNvPr>
          <p:cNvSpPr/>
          <p:nvPr/>
        </p:nvSpPr>
        <p:spPr>
          <a:xfrm>
            <a:off x="10715259" y="495604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710" dirty="0">
                <a:solidFill>
                  <a:srgbClr val="B9C9C6"/>
                </a:solidFill>
                <a:latin typeface="Open Sans Light" pitchFamily="34" charset="0"/>
                <a:ea typeface="Open Sans Light" pitchFamily="34" charset="-122"/>
                <a:cs typeface="Open Sans Light" pitchFamily="34" charset="-120"/>
              </a:rPr>
              <a:t>10</a:t>
            </a:r>
            <a:endParaRPr lang="en-US" sz="1710" dirty="0"/>
          </a:p>
        </p:txBody>
      </p:sp>
      <p:sp>
        <p:nvSpPr>
          <p:cNvPr id="27" name="Text 25">
            <a:extLst>
              <a:ext uri="{FF2B5EF4-FFF2-40B4-BE49-F238E27FC236}">
                <a16:creationId xmlns:a16="http://schemas.microsoft.com/office/drawing/2014/main" id="{0CA1F4DC-0418-475F-4475-67657FEBB10E}"/>
              </a:ext>
            </a:extLst>
          </p:cNvPr>
          <p:cNvSpPr/>
          <p:nvPr/>
        </p:nvSpPr>
        <p:spPr>
          <a:xfrm>
            <a:off x="658367" y="5755485"/>
            <a:ext cx="1087495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80" b="1" dirty="0">
                <a:solidFill>
                  <a:srgbClr val="FFFFFF"/>
                </a:solidFill>
                <a:latin typeface="Open Sans ExtraBold" pitchFamily="34" charset="0"/>
                <a:ea typeface="Open Sans ExtraBold" pitchFamily="34" charset="-122"/>
                <a:cs typeface="Open Sans ExtraBold" pitchFamily="34" charset="-120"/>
              </a:rPr>
              <a:t>On a scale from 1 to 10, where would you say you are at?</a:t>
            </a:r>
            <a:endParaRPr lang="en-US" sz="1880" dirty="0"/>
          </a:p>
        </p:txBody>
      </p:sp>
      <p:sp>
        <p:nvSpPr>
          <p:cNvPr id="28" name="Google Shape;4137;p80">
            <a:extLst>
              <a:ext uri="{FF2B5EF4-FFF2-40B4-BE49-F238E27FC236}">
                <a16:creationId xmlns:a16="http://schemas.microsoft.com/office/drawing/2014/main" id="{6D0E655D-5BF3-1C39-1804-6F22E019EB3C}"/>
              </a:ext>
            </a:extLst>
          </p:cNvPr>
          <p:cNvSpPr txBox="1"/>
          <p:nvPr/>
        </p:nvSpPr>
        <p:spPr>
          <a:xfrm>
            <a:off x="419641" y="443979"/>
            <a:ext cx="9687620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Outcome #2 – Build New Capabilities</a:t>
            </a:r>
            <a:endParaRPr lang="en-US" sz="200" dirty="0">
              <a:solidFill>
                <a:schemeClr val="bg1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8E0333-79D4-49F5-C3CF-A188D5A381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88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33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807EEB-9142-52CE-59D8-CEB4112AD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FE4F085-6D96-9F4D-5484-2C74FB72E75A}"/>
              </a:ext>
            </a:extLst>
          </p:cNvPr>
          <p:cNvSpPr/>
          <p:nvPr/>
        </p:nvSpPr>
        <p:spPr>
          <a:xfrm>
            <a:off x="0" y="0"/>
            <a:ext cx="12192000" cy="2727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7DFE203B-64B9-0A13-709D-5DE80A50F9DD}"/>
              </a:ext>
            </a:extLst>
          </p:cNvPr>
          <p:cNvSpPr/>
          <p:nvPr/>
        </p:nvSpPr>
        <p:spPr>
          <a:xfrm>
            <a:off x="1463040" y="1492993"/>
            <a:ext cx="9235440" cy="5257800"/>
          </a:xfrm>
          <a:custGeom>
            <a:avLst/>
            <a:gdLst>
              <a:gd name="csX0" fmla="*/ 0 w 9235440"/>
              <a:gd name="csY0" fmla="*/ 5257800 h 5257800"/>
              <a:gd name="csX1" fmla="*/ 4617720 w 9235440"/>
              <a:gd name="csY1" fmla="*/ 0 h 5257800"/>
              <a:gd name="csX2" fmla="*/ 9235440 w 9235440"/>
              <a:gd name="csY2" fmla="*/ 5257800 h 5257800"/>
              <a:gd name="csX3" fmla="*/ 0 w 9235440"/>
              <a:gd name="csY3" fmla="*/ 5257800 h 5257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9235440" h="5257800" fill="none" extrusionOk="0">
                <a:moveTo>
                  <a:pt x="0" y="5257800"/>
                </a:moveTo>
                <a:cubicBezTo>
                  <a:pt x="2131718" y="2800005"/>
                  <a:pt x="3241213" y="1336241"/>
                  <a:pt x="4617720" y="0"/>
                </a:cubicBezTo>
                <a:cubicBezTo>
                  <a:pt x="6625578" y="2211112"/>
                  <a:pt x="8472986" y="4367218"/>
                  <a:pt x="9235440" y="5257800"/>
                </a:cubicBezTo>
                <a:cubicBezTo>
                  <a:pt x="7466447" y="5345439"/>
                  <a:pt x="925710" y="5185121"/>
                  <a:pt x="0" y="5257800"/>
                </a:cubicBezTo>
                <a:close/>
              </a:path>
              <a:path w="9235440" h="5257800" stroke="0" extrusionOk="0">
                <a:moveTo>
                  <a:pt x="0" y="5257800"/>
                </a:moveTo>
                <a:cubicBezTo>
                  <a:pt x="2004109" y="3155689"/>
                  <a:pt x="3025904" y="1988269"/>
                  <a:pt x="4617720" y="0"/>
                </a:cubicBezTo>
                <a:cubicBezTo>
                  <a:pt x="6397472" y="2227820"/>
                  <a:pt x="7989597" y="3710531"/>
                  <a:pt x="9235440" y="5257800"/>
                </a:cubicBezTo>
                <a:cubicBezTo>
                  <a:pt x="4748391" y="5392400"/>
                  <a:pt x="4605962" y="5100604"/>
                  <a:pt x="0" y="5257800"/>
                </a:cubicBezTo>
                <a:close/>
              </a:path>
            </a:pathLst>
          </a:custGeom>
          <a:gradFill>
            <a:gsLst>
              <a:gs pos="6000">
                <a:schemeClr val="bg1">
                  <a:lumMod val="97000"/>
                  <a:lumOff val="3000"/>
                  <a:alpha val="88011"/>
                </a:schemeClr>
              </a:gs>
              <a:gs pos="49000">
                <a:schemeClr val="accent1">
                  <a:lumMod val="45000"/>
                  <a:lumOff val="55000"/>
                  <a:alpha val="63990"/>
                </a:schemeClr>
              </a:gs>
              <a:gs pos="82000">
                <a:srgbClr val="112F34"/>
              </a:gs>
              <a:gs pos="100000">
                <a:srgbClr val="003333"/>
              </a:gs>
            </a:gsLst>
            <a:lin ang="5400000" scaled="1"/>
          </a:gradFill>
          <a:ln w="6350">
            <a:noFill/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prstGeom prst="triangle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/>
          <a:lstStyle/>
          <a:p>
            <a:endParaRPr lang="en-US"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9E939D25-9AD6-23D9-BEB1-BBE97B704D51}"/>
              </a:ext>
            </a:extLst>
          </p:cNvPr>
          <p:cNvSpPr/>
          <p:nvPr/>
        </p:nvSpPr>
        <p:spPr>
          <a:xfrm>
            <a:off x="4904965" y="2037985"/>
            <a:ext cx="2340864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140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Change</a:t>
            </a:r>
          </a:p>
          <a:p>
            <a:pPr marL="0" indent="0" algn="ctr">
              <a:buNone/>
            </a:pPr>
            <a:r>
              <a:rPr lang="en-US" sz="1400" b="1" kern="0" spc="140" dirty="0">
                <a:solidFill>
                  <a:schemeClr val="accent1">
                    <a:lumMod val="60000"/>
                    <a:lumOff val="40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Management</a:t>
            </a:r>
          </a:p>
        </p:txBody>
      </p:sp>
      <p:sp>
        <p:nvSpPr>
          <p:cNvPr id="10" name="Google Shape;4137;p80">
            <a:extLst>
              <a:ext uri="{FF2B5EF4-FFF2-40B4-BE49-F238E27FC236}">
                <a16:creationId xmlns:a16="http://schemas.microsoft.com/office/drawing/2014/main" id="{C2A570DF-7A2A-6360-3D49-EB2ED6934CD0}"/>
              </a:ext>
            </a:extLst>
          </p:cNvPr>
          <p:cNvSpPr txBox="1"/>
          <p:nvPr/>
        </p:nvSpPr>
        <p:spPr>
          <a:xfrm>
            <a:off x="0" y="443979"/>
            <a:ext cx="12191999" cy="439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spAutoFit/>
          </a:bodyPr>
          <a:lstStyle/>
          <a:p>
            <a:pPr algn="ctr">
              <a:lnSpc>
                <a:spcPct val="90000"/>
              </a:lnSpc>
              <a:buClr>
                <a:srgbClr val="8FBD7C"/>
              </a:buClr>
              <a:buSzPts val="9000"/>
            </a:pPr>
            <a:r>
              <a:rPr lang="en-US" sz="2800" b="1" dirty="0">
                <a:solidFill>
                  <a:srgbClr val="003333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  <a:sym typeface="Helvetica Neue"/>
              </a:rPr>
              <a:t>“Change Management” </a:t>
            </a:r>
            <a:r>
              <a:rPr lang="en-US" sz="2800" dirty="0">
                <a:solidFill>
                  <a:srgbClr val="003333"/>
                </a:solidFill>
                <a:latin typeface="Open Sans Light" pitchFamily="2" charset="0"/>
                <a:ea typeface="Open Sans Light" pitchFamily="2" charset="0"/>
                <a:cs typeface="Open Sans Light" pitchFamily="2" charset="0"/>
                <a:sym typeface="Helvetica Neue"/>
              </a:rPr>
              <a:t>is the tip of the iceberg</a:t>
            </a:r>
            <a:endParaRPr lang="en-US" sz="200" dirty="0">
              <a:solidFill>
                <a:srgbClr val="003333"/>
              </a:solidFill>
              <a:latin typeface="Open Sans Light" pitchFamily="2" charset="0"/>
              <a:ea typeface="Open Sans Light" pitchFamily="2" charset="0"/>
              <a:cs typeface="Open Sans Light" pitchFamily="2" charset="0"/>
            </a:endParaRPr>
          </a:p>
        </p:txBody>
      </p:sp>
      <p:sp>
        <p:nvSpPr>
          <p:cNvPr id="12" name="Shape 4">
            <a:extLst>
              <a:ext uri="{FF2B5EF4-FFF2-40B4-BE49-F238E27FC236}">
                <a16:creationId xmlns:a16="http://schemas.microsoft.com/office/drawing/2014/main" id="{898E1A4C-9EC7-6AF8-273A-8D7E5C2E9142}"/>
              </a:ext>
            </a:extLst>
          </p:cNvPr>
          <p:cNvSpPr/>
          <p:nvPr/>
        </p:nvSpPr>
        <p:spPr>
          <a:xfrm>
            <a:off x="1059442" y="2752658"/>
            <a:ext cx="10342179" cy="12612"/>
          </a:xfrm>
          <a:prstGeom prst="line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4">
            <a:extLst>
              <a:ext uri="{FF2B5EF4-FFF2-40B4-BE49-F238E27FC236}">
                <a16:creationId xmlns:a16="http://schemas.microsoft.com/office/drawing/2014/main" id="{7C155ED1-E845-9EC1-2551-27C3CDE73924}"/>
              </a:ext>
            </a:extLst>
          </p:cNvPr>
          <p:cNvSpPr/>
          <p:nvPr/>
        </p:nvSpPr>
        <p:spPr>
          <a:xfrm>
            <a:off x="1059442" y="4683408"/>
            <a:ext cx="10342179" cy="12612"/>
          </a:xfrm>
          <a:prstGeom prst="line">
            <a:avLst/>
          </a:prstGeom>
          <a:noFill/>
          <a:ln w="57150">
            <a:solidFill>
              <a:srgbClr val="8FBF7B"/>
            </a:solidFill>
            <a:prstDash val="sysDot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926B4C7-8FA1-98D5-8CDC-108CC9BFC5E8}"/>
              </a:ext>
            </a:extLst>
          </p:cNvPr>
          <p:cNvSpPr txBox="1"/>
          <p:nvPr/>
        </p:nvSpPr>
        <p:spPr>
          <a:xfrm>
            <a:off x="9147781" y="1566783"/>
            <a:ext cx="1902269" cy="587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Shallow</a:t>
            </a:r>
          </a:p>
        </p:txBody>
      </p:sp>
      <p:sp>
        <p:nvSpPr>
          <p:cNvPr id="17" name="Up Arrow 16">
            <a:extLst>
              <a:ext uri="{FF2B5EF4-FFF2-40B4-BE49-F238E27FC236}">
                <a16:creationId xmlns:a16="http://schemas.microsoft.com/office/drawing/2014/main" id="{46E803A0-B3FD-8DDD-36BA-A1773E23ED0F}"/>
              </a:ext>
            </a:extLst>
          </p:cNvPr>
          <p:cNvSpPr/>
          <p:nvPr/>
        </p:nvSpPr>
        <p:spPr>
          <a:xfrm rot="10800000">
            <a:off x="11174597" y="3108959"/>
            <a:ext cx="201798" cy="1311685"/>
          </a:xfrm>
          <a:prstGeom prst="upArrow">
            <a:avLst/>
          </a:prstGeom>
          <a:solidFill>
            <a:srgbClr val="8FBF7B"/>
          </a:solidFill>
          <a:ln>
            <a:solidFill>
              <a:srgbClr val="8FBF7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8FBF7B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82F003-0E67-4093-11F9-56D5B0BB82EB}"/>
              </a:ext>
            </a:extLst>
          </p:cNvPr>
          <p:cNvSpPr txBox="1"/>
          <p:nvPr/>
        </p:nvSpPr>
        <p:spPr>
          <a:xfrm>
            <a:off x="9559786" y="3411768"/>
            <a:ext cx="1169174" cy="587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8FBF7B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Deep</a:t>
            </a:r>
            <a:endParaRPr lang="en-US" sz="2400" b="1" dirty="0">
              <a:solidFill>
                <a:srgbClr val="8FBF7B"/>
              </a:solidFill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FA56E7-7C04-D1C9-B920-D528528FBD51}"/>
              </a:ext>
            </a:extLst>
          </p:cNvPr>
          <p:cNvSpPr txBox="1"/>
          <p:nvPr/>
        </p:nvSpPr>
        <p:spPr>
          <a:xfrm>
            <a:off x="1059442" y="1327053"/>
            <a:ext cx="1984471" cy="1059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Stakeholder mgmt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Communications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Incentives &amp; KPIs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A54665-64A9-0736-3A8C-1CE7FBBA5E82}"/>
              </a:ext>
            </a:extLst>
          </p:cNvPr>
          <p:cNvSpPr txBox="1"/>
          <p:nvPr/>
        </p:nvSpPr>
        <p:spPr>
          <a:xfrm>
            <a:off x="3111119" y="1327053"/>
            <a:ext cx="2123996" cy="1059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Training Programs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Software Rollouts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chemeClr val="bg1">
                    <a:lumMod val="65000"/>
                  </a:schemeClr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ADKAR Model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1E6A9A7-19D9-6CB9-FB9B-4B73658FD8CE}"/>
              </a:ext>
            </a:extLst>
          </p:cNvPr>
          <p:cNvCxnSpPr>
            <a:cxnSpLocks/>
          </p:cNvCxnSpPr>
          <p:nvPr/>
        </p:nvCxnSpPr>
        <p:spPr>
          <a:xfrm>
            <a:off x="4997789" y="1975383"/>
            <a:ext cx="403280" cy="130777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8640FA9-CE8D-72FE-C10A-5AED769A2697}"/>
              </a:ext>
            </a:extLst>
          </p:cNvPr>
          <p:cNvCxnSpPr>
            <a:cxnSpLocks/>
          </p:cNvCxnSpPr>
          <p:nvPr/>
        </p:nvCxnSpPr>
        <p:spPr>
          <a:xfrm flipH="1">
            <a:off x="7245829" y="1975383"/>
            <a:ext cx="1584064" cy="281919"/>
          </a:xfrm>
          <a:prstGeom prst="straightConnector1">
            <a:avLst/>
          </a:prstGeom>
          <a:ln w="381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6E5B7557-55C0-B9C9-691A-83F36B342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1084" y="6371416"/>
            <a:ext cx="2123767" cy="3052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1023364-E4EE-C57B-D894-A2494C82FED7}"/>
              </a:ext>
            </a:extLst>
          </p:cNvPr>
          <p:cNvSpPr txBox="1"/>
          <p:nvPr/>
        </p:nvSpPr>
        <p:spPr>
          <a:xfrm>
            <a:off x="4818134" y="3093003"/>
            <a:ext cx="3012556" cy="1323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Get People Moving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Build In-House Capability</a:t>
            </a:r>
          </a:p>
          <a:p>
            <a:pPr marL="285750" indent="-285750">
              <a:lnSpc>
                <a:spcPct val="200000"/>
              </a:lnSpc>
              <a:buFont typeface="Wingdings" pitchFamily="2" charset="2"/>
              <a:buChar char="ü"/>
            </a:pPr>
            <a:r>
              <a:rPr lang="en-US" sz="1400" b="1" dirty="0">
                <a:solidFill>
                  <a:schemeClr val="bg1"/>
                </a:solidFill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Generate Topline Growth</a:t>
            </a:r>
          </a:p>
        </p:txBody>
      </p:sp>
      <p:sp>
        <p:nvSpPr>
          <p:cNvPr id="3" name="Up Arrow 2">
            <a:extLst>
              <a:ext uri="{FF2B5EF4-FFF2-40B4-BE49-F238E27FC236}">
                <a16:creationId xmlns:a16="http://schemas.microsoft.com/office/drawing/2014/main" id="{4D6F0731-69E5-9954-D376-AC8003CB8919}"/>
              </a:ext>
            </a:extLst>
          </p:cNvPr>
          <p:cNvSpPr/>
          <p:nvPr/>
        </p:nvSpPr>
        <p:spPr>
          <a:xfrm>
            <a:off x="11173651" y="1563619"/>
            <a:ext cx="201798" cy="693683"/>
          </a:xfrm>
          <a:prstGeom prst="up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9D3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08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/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1848</TotalTime>
  <Words>764</Words>
  <Application>Microsoft Macintosh PowerPoint</Application>
  <PresentationFormat>Widescreen</PresentationFormat>
  <Paragraphs>215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Open Sans</vt:lpstr>
      <vt:lpstr>Open Sans ExtraBold</vt:lpstr>
      <vt:lpstr>Open Sans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Commercial Excellence Consortium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Models</dc:title>
  <dc:subject>PptxGenJS Presentation</dc:subject>
  <dc:creator>Commercial Excellence Consortium</dc:creator>
  <cp:lastModifiedBy>Jesse Hopps</cp:lastModifiedBy>
  <cp:revision>6</cp:revision>
  <dcterms:created xsi:type="dcterms:W3CDTF">2026-08-26T10:39:26Z</dcterms:created>
  <dcterms:modified xsi:type="dcterms:W3CDTF">2026-08-27T17:34:41Z</dcterms:modified>
</cp:coreProperties>
</file>